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316" r:id="rId2"/>
    <p:sldId id="375" r:id="rId3"/>
    <p:sldId id="331" r:id="rId4"/>
    <p:sldId id="323" r:id="rId5"/>
    <p:sldId id="324" r:id="rId6"/>
    <p:sldId id="360" r:id="rId7"/>
    <p:sldId id="361" r:id="rId8"/>
    <p:sldId id="327" r:id="rId9"/>
    <p:sldId id="382" r:id="rId10"/>
    <p:sldId id="381" r:id="rId11"/>
    <p:sldId id="380" r:id="rId12"/>
    <p:sldId id="341" r:id="rId13"/>
    <p:sldId id="320" r:id="rId14"/>
    <p:sldId id="342" r:id="rId15"/>
    <p:sldId id="294" r:id="rId16"/>
    <p:sldId id="374" r:id="rId17"/>
    <p:sldId id="343" r:id="rId18"/>
    <p:sldId id="295" r:id="rId19"/>
    <p:sldId id="308" r:id="rId20"/>
    <p:sldId id="261" r:id="rId21"/>
    <p:sldId id="265" r:id="rId22"/>
    <p:sldId id="263" r:id="rId23"/>
    <p:sldId id="301" r:id="rId24"/>
    <p:sldId id="309" r:id="rId25"/>
    <p:sldId id="303" r:id="rId26"/>
    <p:sldId id="304" r:id="rId27"/>
    <p:sldId id="306" r:id="rId28"/>
    <p:sldId id="350" r:id="rId29"/>
    <p:sldId id="351" r:id="rId30"/>
    <p:sldId id="352" r:id="rId31"/>
    <p:sldId id="310" r:id="rId32"/>
    <p:sldId id="356" r:id="rId33"/>
    <p:sldId id="311" r:id="rId34"/>
    <p:sldId id="312" r:id="rId35"/>
    <p:sldId id="313" r:id="rId36"/>
    <p:sldId id="367" r:id="rId37"/>
    <p:sldId id="366" r:id="rId38"/>
    <p:sldId id="338" r:id="rId39"/>
    <p:sldId id="354" r:id="rId40"/>
    <p:sldId id="305" r:id="rId41"/>
    <p:sldId id="348" r:id="rId42"/>
    <p:sldId id="349" r:id="rId43"/>
    <p:sldId id="353" r:id="rId44"/>
    <p:sldId id="363" r:id="rId45"/>
    <p:sldId id="378" r:id="rId46"/>
    <p:sldId id="357" r:id="rId47"/>
    <p:sldId id="358" r:id="rId48"/>
    <p:sldId id="359" r:id="rId49"/>
    <p:sldId id="339" r:id="rId50"/>
    <p:sldId id="345" r:id="rId51"/>
    <p:sldId id="346" r:id="rId52"/>
    <p:sldId id="347" r:id="rId53"/>
    <p:sldId id="362" r:id="rId54"/>
    <p:sldId id="364" r:id="rId55"/>
    <p:sldId id="355" r:id="rId56"/>
    <p:sldId id="344" r:id="rId57"/>
    <p:sldId id="377" r:id="rId58"/>
    <p:sldId id="370" r:id="rId59"/>
    <p:sldId id="371" r:id="rId60"/>
    <p:sldId id="372" r:id="rId61"/>
    <p:sldId id="337" r:id="rId62"/>
    <p:sldId id="332" r:id="rId63"/>
    <p:sldId id="333" r:id="rId64"/>
    <p:sldId id="334" r:id="rId65"/>
    <p:sldId id="335" r:id="rId66"/>
    <p:sldId id="336" r:id="rId67"/>
    <p:sldId id="376" r:id="rId68"/>
    <p:sldId id="379" r:id="rId69"/>
    <p:sldId id="383" r:id="rId70"/>
    <p:sldId id="384" r:id="rId71"/>
    <p:sldId id="385" r:id="rId72"/>
    <p:sldId id="386" r:id="rId73"/>
    <p:sldId id="387" r:id="rId74"/>
    <p:sldId id="389" r:id="rId75"/>
    <p:sldId id="390" r:id="rId76"/>
    <p:sldId id="391" r:id="rId77"/>
    <p:sldId id="393" r:id="rId78"/>
    <p:sldId id="392" r:id="rId79"/>
    <p:sldId id="394" r:id="rId80"/>
    <p:sldId id="395" r:id="rId81"/>
    <p:sldId id="396" r:id="rId82"/>
    <p:sldId id="397" r:id="rId83"/>
    <p:sldId id="398" r:id="rId84"/>
    <p:sldId id="399" r:id="rId85"/>
    <p:sldId id="401" r:id="rId86"/>
    <p:sldId id="402" r:id="rId87"/>
    <p:sldId id="400" r:id="rId88"/>
    <p:sldId id="403" r:id="rId89"/>
    <p:sldId id="404" r:id="rId90"/>
    <p:sldId id="405" r:id="rId91"/>
    <p:sldId id="406" r:id="rId92"/>
    <p:sldId id="407" r:id="rId93"/>
    <p:sldId id="408" r:id="rId94"/>
    <p:sldId id="409" r:id="rId95"/>
    <p:sldId id="410" r:id="rId96"/>
    <p:sldId id="411" r:id="rId97"/>
    <p:sldId id="412" r:id="rId9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CF0A"/>
    <a:srgbClr val="ECF613"/>
    <a:srgbClr val="D4D400"/>
    <a:srgbClr val="FFFF00"/>
    <a:srgbClr val="003C83"/>
    <a:srgbClr val="DCF600"/>
    <a:srgbClr val="FF3300"/>
    <a:srgbClr val="E20000"/>
    <a:srgbClr val="7DBD00"/>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7173" autoAdjust="0"/>
    <p:restoredTop sz="97592" autoAdjust="0"/>
  </p:normalViewPr>
  <p:slideViewPr>
    <p:cSldViewPr>
      <p:cViewPr>
        <p:scale>
          <a:sx n="112" d="100"/>
          <a:sy n="112" d="100"/>
        </p:scale>
        <p:origin x="-2512" y="-128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4" d="100"/>
          <a:sy n="64" d="100"/>
        </p:scale>
        <p:origin x="-264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esProps" Target="presProps.xml"/><Relationship Id="rId102" Type="http://schemas.openxmlformats.org/officeDocument/2006/relationships/viewProps" Target="viewProps.xml"/><Relationship Id="rId103" Type="http://schemas.openxmlformats.org/officeDocument/2006/relationships/theme" Target="theme/theme1.xml"/><Relationship Id="rId10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Vietnam:Users:cuong:Downloads:arrowjs%20vs%20sailsjs%20vs%20meanjs%201.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Vietnam:Users:cuong:Downloads:arrowjs%20vs%20sailsjs%20vs%20meanjs%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Sheet1!$A$29</c:f>
              <c:strCache>
                <c:ptCount val="1"/>
                <c:pt idx="0">
                  <c:v>ArrowJS</c:v>
                </c:pt>
              </c:strCache>
            </c:strRef>
          </c:tx>
          <c:invertIfNegative val="0"/>
          <c:cat>
            <c:strRef>
              <c:f>Sheet1!$B$28:$F$28</c:f>
              <c:strCache>
                <c:ptCount val="5"/>
                <c:pt idx="0">
                  <c:v>Mean req/s</c:v>
                </c:pt>
                <c:pt idx="1">
                  <c:v>Min</c:v>
                </c:pt>
                <c:pt idx="2">
                  <c:v>Max</c:v>
                </c:pt>
                <c:pt idx="3">
                  <c:v>Mean</c:v>
                </c:pt>
                <c:pt idx="4">
                  <c:v>Std Deviation</c:v>
                </c:pt>
              </c:strCache>
            </c:strRef>
          </c:cat>
          <c:val>
            <c:numRef>
              <c:f>Sheet1!$B$29:$F$29</c:f>
              <c:numCache>
                <c:formatCode>General</c:formatCode>
                <c:ptCount val="5"/>
                <c:pt idx="0">
                  <c:v>689.183333333334</c:v>
                </c:pt>
                <c:pt idx="1">
                  <c:v>1.0</c:v>
                </c:pt>
                <c:pt idx="2">
                  <c:v>79.66666666666667</c:v>
                </c:pt>
                <c:pt idx="3">
                  <c:v>11.0</c:v>
                </c:pt>
                <c:pt idx="4">
                  <c:v>16.33333333333328</c:v>
                </c:pt>
              </c:numCache>
            </c:numRef>
          </c:val>
        </c:ser>
        <c:ser>
          <c:idx val="1"/>
          <c:order val="1"/>
          <c:tx>
            <c:strRef>
              <c:f>Sheet1!$A$30</c:f>
              <c:strCache>
                <c:ptCount val="1"/>
                <c:pt idx="0">
                  <c:v>MeanJS</c:v>
                </c:pt>
              </c:strCache>
            </c:strRef>
          </c:tx>
          <c:invertIfNegative val="0"/>
          <c:cat>
            <c:strRef>
              <c:f>Sheet1!$B$28:$F$28</c:f>
              <c:strCache>
                <c:ptCount val="5"/>
                <c:pt idx="0">
                  <c:v>Mean req/s</c:v>
                </c:pt>
                <c:pt idx="1">
                  <c:v>Min</c:v>
                </c:pt>
                <c:pt idx="2">
                  <c:v>Max</c:v>
                </c:pt>
                <c:pt idx="3">
                  <c:v>Mean</c:v>
                </c:pt>
                <c:pt idx="4">
                  <c:v>Std Deviation</c:v>
                </c:pt>
              </c:strCache>
            </c:strRef>
          </c:cat>
          <c:val>
            <c:numRef>
              <c:f>Sheet1!$B$30:$F$30</c:f>
              <c:numCache>
                <c:formatCode>General</c:formatCode>
                <c:ptCount val="5"/>
                <c:pt idx="0">
                  <c:v>629.4336666666666</c:v>
                </c:pt>
                <c:pt idx="1">
                  <c:v>1.333333333333333</c:v>
                </c:pt>
                <c:pt idx="2">
                  <c:v>215.0</c:v>
                </c:pt>
                <c:pt idx="3">
                  <c:v>41.66666666666654</c:v>
                </c:pt>
                <c:pt idx="4">
                  <c:v>53.33333333333334</c:v>
                </c:pt>
              </c:numCache>
            </c:numRef>
          </c:val>
        </c:ser>
        <c:ser>
          <c:idx val="2"/>
          <c:order val="2"/>
          <c:tx>
            <c:strRef>
              <c:f>Sheet1!$A$31</c:f>
              <c:strCache>
                <c:ptCount val="1"/>
                <c:pt idx="0">
                  <c:v>SailsJS</c:v>
                </c:pt>
              </c:strCache>
            </c:strRef>
          </c:tx>
          <c:invertIfNegative val="0"/>
          <c:cat>
            <c:strRef>
              <c:f>Sheet1!$B$28:$F$28</c:f>
              <c:strCache>
                <c:ptCount val="5"/>
                <c:pt idx="0">
                  <c:v>Mean req/s</c:v>
                </c:pt>
                <c:pt idx="1">
                  <c:v>Min</c:v>
                </c:pt>
                <c:pt idx="2">
                  <c:v>Max</c:v>
                </c:pt>
                <c:pt idx="3">
                  <c:v>Mean</c:v>
                </c:pt>
                <c:pt idx="4">
                  <c:v>Std Deviation</c:v>
                </c:pt>
              </c:strCache>
            </c:strRef>
          </c:cat>
          <c:val>
            <c:numRef>
              <c:f>Sheet1!$B$31:$F$31</c:f>
              <c:numCache>
                <c:formatCode>General</c:formatCode>
                <c:ptCount val="5"/>
                <c:pt idx="0">
                  <c:v>742.3146666666666</c:v>
                </c:pt>
                <c:pt idx="1">
                  <c:v>1.333333333333333</c:v>
                </c:pt>
                <c:pt idx="2">
                  <c:v>150.6666666666667</c:v>
                </c:pt>
                <c:pt idx="3">
                  <c:v>37.66666666666654</c:v>
                </c:pt>
                <c:pt idx="4">
                  <c:v>35.66666666666654</c:v>
                </c:pt>
              </c:numCache>
            </c:numRef>
          </c:val>
        </c:ser>
        <c:dLbls>
          <c:showLegendKey val="0"/>
          <c:showVal val="0"/>
          <c:showCatName val="0"/>
          <c:showSerName val="0"/>
          <c:showPercent val="0"/>
          <c:showBubbleSize val="0"/>
        </c:dLbls>
        <c:gapWidth val="150"/>
        <c:axId val="2103131800"/>
        <c:axId val="2103134968"/>
      </c:barChart>
      <c:catAx>
        <c:axId val="2103131800"/>
        <c:scaling>
          <c:orientation val="minMax"/>
        </c:scaling>
        <c:delete val="0"/>
        <c:axPos val="b"/>
        <c:majorTickMark val="out"/>
        <c:minorTickMark val="none"/>
        <c:tickLblPos val="nextTo"/>
        <c:txPr>
          <a:bodyPr/>
          <a:lstStyle/>
          <a:p>
            <a:pPr>
              <a:defRPr sz="2000">
                <a:solidFill>
                  <a:srgbClr val="FFFFFF"/>
                </a:solidFill>
              </a:defRPr>
            </a:pPr>
            <a:endParaRPr lang="en-US"/>
          </a:p>
        </c:txPr>
        <c:crossAx val="2103134968"/>
        <c:crosses val="autoZero"/>
        <c:auto val="1"/>
        <c:lblAlgn val="ctr"/>
        <c:lblOffset val="100"/>
        <c:noMultiLvlLbl val="0"/>
      </c:catAx>
      <c:valAx>
        <c:axId val="2103134968"/>
        <c:scaling>
          <c:orientation val="minMax"/>
        </c:scaling>
        <c:delete val="0"/>
        <c:axPos val="l"/>
        <c:majorGridlines/>
        <c:numFmt formatCode="General" sourceLinked="1"/>
        <c:majorTickMark val="out"/>
        <c:minorTickMark val="none"/>
        <c:tickLblPos val="nextTo"/>
        <c:txPr>
          <a:bodyPr/>
          <a:lstStyle/>
          <a:p>
            <a:pPr>
              <a:defRPr sz="1800">
                <a:solidFill>
                  <a:schemeClr val="bg1"/>
                </a:solidFill>
              </a:defRPr>
            </a:pPr>
            <a:endParaRPr lang="en-US"/>
          </a:p>
        </c:txPr>
        <c:crossAx val="2103131800"/>
        <c:crosses val="autoZero"/>
        <c:crossBetween val="between"/>
      </c:valAx>
    </c:plotArea>
    <c:legend>
      <c:legendPos val="r"/>
      <c:layout>
        <c:manualLayout>
          <c:xMode val="edge"/>
          <c:yMode val="edge"/>
          <c:x val="0.235594280978036"/>
          <c:y val="0.417292360926794"/>
          <c:w val="0.323616245337754"/>
          <c:h val="0.230333932977479"/>
        </c:manualLayout>
      </c:layout>
      <c:overlay val="0"/>
      <c:txPr>
        <a:bodyPr/>
        <a:lstStyle/>
        <a:p>
          <a:pPr>
            <a:defRPr sz="1800">
              <a:solidFill>
                <a:srgbClr val="FFFFFF"/>
              </a:solidFill>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Sheet1!$A$29</c:f>
              <c:strCache>
                <c:ptCount val="1"/>
                <c:pt idx="0">
                  <c:v>ArrowJS</c:v>
                </c:pt>
              </c:strCache>
            </c:strRef>
          </c:tx>
          <c:invertIfNegative val="0"/>
          <c:cat>
            <c:strRef>
              <c:f>Sheet1!$B$28:$F$28</c:f>
              <c:strCache>
                <c:ptCount val="5"/>
                <c:pt idx="0">
                  <c:v>Mean req/s</c:v>
                </c:pt>
                <c:pt idx="1">
                  <c:v>Min</c:v>
                </c:pt>
                <c:pt idx="2">
                  <c:v>Max</c:v>
                </c:pt>
                <c:pt idx="3">
                  <c:v>Mean</c:v>
                </c:pt>
                <c:pt idx="4">
                  <c:v>Std Deviation</c:v>
                </c:pt>
              </c:strCache>
            </c:strRef>
          </c:cat>
          <c:val>
            <c:numRef>
              <c:f>Sheet1!$B$29:$F$29</c:f>
              <c:numCache>
                <c:formatCode>General</c:formatCode>
                <c:ptCount val="5"/>
                <c:pt idx="0">
                  <c:v>688.3706666666666</c:v>
                </c:pt>
                <c:pt idx="1">
                  <c:v>1.0</c:v>
                </c:pt>
                <c:pt idx="2">
                  <c:v>133.6666666666667</c:v>
                </c:pt>
                <c:pt idx="3">
                  <c:v>29.0</c:v>
                </c:pt>
                <c:pt idx="4">
                  <c:v>36.0</c:v>
                </c:pt>
              </c:numCache>
            </c:numRef>
          </c:val>
        </c:ser>
        <c:ser>
          <c:idx val="1"/>
          <c:order val="1"/>
          <c:tx>
            <c:strRef>
              <c:f>Sheet1!$A$30</c:f>
              <c:strCache>
                <c:ptCount val="1"/>
                <c:pt idx="0">
                  <c:v>MeanJS</c:v>
                </c:pt>
              </c:strCache>
            </c:strRef>
          </c:tx>
          <c:invertIfNegative val="0"/>
          <c:cat>
            <c:strRef>
              <c:f>Sheet1!$B$28:$F$28</c:f>
              <c:strCache>
                <c:ptCount val="5"/>
                <c:pt idx="0">
                  <c:v>Mean req/s</c:v>
                </c:pt>
                <c:pt idx="1">
                  <c:v>Min</c:v>
                </c:pt>
                <c:pt idx="2">
                  <c:v>Max</c:v>
                </c:pt>
                <c:pt idx="3">
                  <c:v>Mean</c:v>
                </c:pt>
                <c:pt idx="4">
                  <c:v>Std Deviation</c:v>
                </c:pt>
              </c:strCache>
            </c:strRef>
          </c:cat>
          <c:val>
            <c:numRef>
              <c:f>Sheet1!$B$30:$F$30</c:f>
              <c:numCache>
                <c:formatCode>General</c:formatCode>
                <c:ptCount val="5"/>
                <c:pt idx="0">
                  <c:v>640.7303333333335</c:v>
                </c:pt>
                <c:pt idx="1">
                  <c:v>4.0</c:v>
                </c:pt>
                <c:pt idx="2">
                  <c:v>380.3333333333333</c:v>
                </c:pt>
                <c:pt idx="3">
                  <c:v>219.3333333333333</c:v>
                </c:pt>
                <c:pt idx="4">
                  <c:v>91.33333333333323</c:v>
                </c:pt>
              </c:numCache>
            </c:numRef>
          </c:val>
        </c:ser>
        <c:ser>
          <c:idx val="2"/>
          <c:order val="2"/>
          <c:tx>
            <c:strRef>
              <c:f>Sheet1!$A$31</c:f>
              <c:strCache>
                <c:ptCount val="1"/>
                <c:pt idx="0">
                  <c:v>SailsJS</c:v>
                </c:pt>
              </c:strCache>
            </c:strRef>
          </c:tx>
          <c:invertIfNegative val="0"/>
          <c:cat>
            <c:strRef>
              <c:f>Sheet1!$B$28:$F$28</c:f>
              <c:strCache>
                <c:ptCount val="5"/>
                <c:pt idx="0">
                  <c:v>Mean req/s</c:v>
                </c:pt>
                <c:pt idx="1">
                  <c:v>Min</c:v>
                </c:pt>
                <c:pt idx="2">
                  <c:v>Max</c:v>
                </c:pt>
                <c:pt idx="3">
                  <c:v>Mean</c:v>
                </c:pt>
                <c:pt idx="4">
                  <c:v>Std Deviation</c:v>
                </c:pt>
              </c:strCache>
            </c:strRef>
          </c:cat>
          <c:val>
            <c:numRef>
              <c:f>Sheet1!$B$31:$F$31</c:f>
              <c:numCache>
                <c:formatCode>General</c:formatCode>
                <c:ptCount val="5"/>
                <c:pt idx="0">
                  <c:v>400.219</c:v>
                </c:pt>
                <c:pt idx="1">
                  <c:v>44.66666666666654</c:v>
                </c:pt>
                <c:pt idx="2">
                  <c:v>1569.333333333333</c:v>
                </c:pt>
                <c:pt idx="3">
                  <c:v>636.3333333333333</c:v>
                </c:pt>
                <c:pt idx="4">
                  <c:v>416.3333333333333</c:v>
                </c:pt>
              </c:numCache>
            </c:numRef>
          </c:val>
        </c:ser>
        <c:dLbls>
          <c:showLegendKey val="0"/>
          <c:showVal val="0"/>
          <c:showCatName val="0"/>
          <c:showSerName val="0"/>
          <c:showPercent val="0"/>
          <c:showBubbleSize val="0"/>
        </c:dLbls>
        <c:gapWidth val="150"/>
        <c:axId val="2101969400"/>
        <c:axId val="2101972600"/>
      </c:barChart>
      <c:catAx>
        <c:axId val="2101969400"/>
        <c:scaling>
          <c:orientation val="minMax"/>
        </c:scaling>
        <c:delete val="0"/>
        <c:axPos val="b"/>
        <c:majorTickMark val="out"/>
        <c:minorTickMark val="none"/>
        <c:tickLblPos val="nextTo"/>
        <c:txPr>
          <a:bodyPr/>
          <a:lstStyle/>
          <a:p>
            <a:pPr>
              <a:defRPr sz="2000">
                <a:solidFill>
                  <a:srgbClr val="FFFFFF"/>
                </a:solidFill>
              </a:defRPr>
            </a:pPr>
            <a:endParaRPr lang="en-US"/>
          </a:p>
        </c:txPr>
        <c:crossAx val="2101972600"/>
        <c:crosses val="autoZero"/>
        <c:auto val="1"/>
        <c:lblAlgn val="ctr"/>
        <c:lblOffset val="100"/>
        <c:noMultiLvlLbl val="0"/>
      </c:catAx>
      <c:valAx>
        <c:axId val="2101972600"/>
        <c:scaling>
          <c:orientation val="minMax"/>
        </c:scaling>
        <c:delete val="0"/>
        <c:axPos val="l"/>
        <c:majorGridlines/>
        <c:numFmt formatCode="General" sourceLinked="1"/>
        <c:majorTickMark val="out"/>
        <c:minorTickMark val="none"/>
        <c:tickLblPos val="nextTo"/>
        <c:txPr>
          <a:bodyPr/>
          <a:lstStyle/>
          <a:p>
            <a:pPr>
              <a:defRPr sz="1800">
                <a:solidFill>
                  <a:srgbClr val="FFFFFF"/>
                </a:solidFill>
              </a:defRPr>
            </a:pPr>
            <a:endParaRPr lang="en-US"/>
          </a:p>
        </c:txPr>
        <c:crossAx val="2101969400"/>
        <c:crosses val="autoZero"/>
        <c:crossBetween val="between"/>
      </c:valAx>
    </c:plotArea>
    <c:legend>
      <c:legendPos val="r"/>
      <c:layout>
        <c:manualLayout>
          <c:xMode val="edge"/>
          <c:yMode val="edge"/>
          <c:x val="0.0928810900590551"/>
          <c:y val="0.154373042229778"/>
          <c:w val="0.374774852362205"/>
          <c:h val="0.301459777794224"/>
        </c:manualLayout>
      </c:layout>
      <c:overlay val="0"/>
      <c:txPr>
        <a:bodyPr/>
        <a:lstStyle/>
        <a:p>
          <a:pPr>
            <a:defRPr sz="2000" b="0">
              <a:solidFill>
                <a:srgbClr val="FFFFFF"/>
              </a:solidFill>
            </a:defRPr>
          </a:pPr>
          <a:endParaRPr lang="en-US"/>
        </a:p>
      </c:txPr>
    </c:legend>
    <c:plotVisOnly val="1"/>
    <c:dispBlanksAs val="gap"/>
    <c:showDLblsOverMax val="0"/>
  </c:chart>
  <c:txPr>
    <a:bodyPr/>
    <a:lstStyle/>
    <a:p>
      <a:pPr>
        <a:defRPr sz="11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1D1D14-BC69-4E81-A241-7829F68D9A94}" type="datetimeFigureOut">
              <a:rPr lang="en-US" smtClean="0"/>
              <a:t>11/29/15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D27907-7A40-454E-B822-A1454CCC2AE1}" type="slidenum">
              <a:rPr lang="en-US" smtClean="0"/>
              <a:t>‹#›</a:t>
            </a:fld>
            <a:endParaRPr lang="en-US"/>
          </a:p>
        </p:txBody>
      </p:sp>
    </p:spTree>
    <p:extLst>
      <p:ext uri="{BB962C8B-B14F-4D97-AF65-F5344CB8AC3E}">
        <p14:creationId xmlns:p14="http://schemas.microsoft.com/office/powerpoint/2010/main" val="433531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19"/>
            <a:ext cx="7772400" cy="1102519"/>
          </a:xfrm>
        </p:spPr>
        <p:txBody>
          <a:bodyPr>
            <a:normAutofit/>
          </a:bodyPr>
          <a:lstStyle>
            <a:lvl1pPr>
              <a:defRPr lang="en-US" b="1"/>
            </a:lvl1pPr>
          </a:lstStyle>
          <a:p>
            <a:r>
              <a:rPr lang="en-US" smtClean="0"/>
              <a:t>CLICK TO EDIT MASTER TITLE STYLE</a:t>
            </a:r>
            <a:endParaRPr lang="en-US"/>
          </a:p>
        </p:txBody>
      </p:sp>
      <p:sp>
        <p:nvSpPr>
          <p:cNvPr id="3" name="Subtitle 2"/>
          <p:cNvSpPr>
            <a:spLocks noGrp="1"/>
          </p:cNvSpPr>
          <p:nvPr>
            <p:ph type="subTitle" idx="1"/>
          </p:nvPr>
        </p:nvSpPr>
        <p:spPr>
          <a:xfrm>
            <a:off x="1371600" y="3429000"/>
            <a:ext cx="6400800" cy="857250"/>
          </a:xfrm>
        </p:spPr>
        <p:txBody>
          <a:bodyPr/>
          <a:lstStyle>
            <a:lvl1pPr marL="0" indent="0" algn="ctr">
              <a:buNone/>
              <a:defRPr>
                <a:solidFill>
                  <a:schemeClr val="bg1"/>
                </a:solidFill>
                <a:latin typeface="Segoe UI" pitchFamily="34" charset="0"/>
                <a:ea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296107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lvl1pPr>
              <a:defRPr>
                <a:solidFill>
                  <a:schemeClr val="bg1"/>
                </a:solidFill>
              </a:defRPr>
            </a:lvl1pPr>
          </a:lstStyle>
          <a:p>
            <a:fld id="{E306D676-E6CE-49ED-B2E4-C47FD7365D30}" type="datetimeFigureOut">
              <a:rPr lang="en-US" smtClean="0"/>
              <a:pPr/>
              <a:t>11/29/15</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lvl1pPr>
              <a:defRPr>
                <a:solidFill>
                  <a:schemeClr val="bg1"/>
                </a:solidFill>
              </a:defRPr>
            </a:lvl1p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lvl1pPr>
              <a:defRPr>
                <a:solidFill>
                  <a:schemeClr val="bg1"/>
                </a:solidFill>
              </a:defRPr>
            </a:lvl1pPr>
          </a:lstStyle>
          <a:p>
            <a:fld id="{BEDB1D70-9B4A-4875-947F-49BC9D4447AD}" type="slidenum">
              <a:rPr lang="en-US" smtClean="0"/>
              <a:pPr/>
              <a:t>‹#›</a:t>
            </a:fld>
            <a:endParaRPr lang="en-US"/>
          </a:p>
        </p:txBody>
      </p:sp>
    </p:spTree>
    <p:extLst>
      <p:ext uri="{BB962C8B-B14F-4D97-AF65-F5344CB8AC3E}">
        <p14:creationId xmlns:p14="http://schemas.microsoft.com/office/powerpoint/2010/main" val="1019943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11/29/15</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1089169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11/29/15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393340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11/29/15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274938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11/29/15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2840943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11/29/15</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1637502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p:spPr>
        <p:txBody>
          <a:bodyPr anchor="t"/>
          <a:lstStyle>
            <a:lvl1pPr algn="l">
              <a:defRPr sz="4000" b="1" cap="none"/>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447687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686800" cy="536972"/>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Corbel"/>
                <a:cs typeface="Corbel"/>
              </a:defRPr>
            </a:lvl1pPr>
            <a:lvl2pPr>
              <a:defRPr>
                <a:latin typeface="Corbel"/>
                <a:cs typeface="Corbel"/>
              </a:defRPr>
            </a:lvl2pPr>
            <a:lvl3pPr>
              <a:defRPr>
                <a:latin typeface="Corbel"/>
                <a:cs typeface="Corbel"/>
              </a:defRPr>
            </a:lvl3pPr>
            <a:lvl4pPr>
              <a:defRPr>
                <a:latin typeface="Corbel"/>
                <a:cs typeface="Corbel"/>
              </a:defRPr>
            </a:lvl4pPr>
            <a:lvl5pPr>
              <a:defRPr>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51510"/>
            <a:ext cx="1828800" cy="34290"/>
          </a:xfrm>
          <a:prstGeom prst="rect">
            <a:avLst/>
          </a:prstGeom>
          <a:solidFill>
            <a:srgbClr val="295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828800" y="651510"/>
            <a:ext cx="1828800" cy="34290"/>
          </a:xfrm>
          <a:prstGeom prst="rect">
            <a:avLst/>
          </a:prstGeom>
          <a:solidFill>
            <a:srgbClr val="65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657600" y="651510"/>
            <a:ext cx="1828800" cy="34290"/>
          </a:xfrm>
          <a:prstGeom prst="rect">
            <a:avLst/>
          </a:prstGeom>
          <a:solidFill>
            <a:srgbClr val="7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486400" y="651510"/>
            <a:ext cx="1828800" cy="34290"/>
          </a:xfrm>
          <a:prstGeom prst="rect">
            <a:avLst/>
          </a:prstGeom>
          <a:solidFill>
            <a:srgbClr val="D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15200" y="651510"/>
            <a:ext cx="1828800" cy="34290"/>
          </a:xfrm>
          <a:prstGeom prst="rect">
            <a:avLst/>
          </a:prstGeom>
          <a:solidFill>
            <a:srgbClr val="F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343953"/>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686800" cy="536972"/>
          </a:xfr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651510"/>
            <a:ext cx="1828800" cy="34290"/>
          </a:xfrm>
          <a:prstGeom prst="rect">
            <a:avLst/>
          </a:prstGeom>
          <a:solidFill>
            <a:srgbClr val="295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828800" y="651510"/>
            <a:ext cx="1828800" cy="34290"/>
          </a:xfrm>
          <a:prstGeom prst="rect">
            <a:avLst/>
          </a:prstGeom>
          <a:solidFill>
            <a:srgbClr val="65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657600" y="651510"/>
            <a:ext cx="1828800" cy="34290"/>
          </a:xfrm>
          <a:prstGeom prst="rect">
            <a:avLst/>
          </a:prstGeom>
          <a:solidFill>
            <a:srgbClr val="7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486400" y="651510"/>
            <a:ext cx="1828800" cy="34290"/>
          </a:xfrm>
          <a:prstGeom prst="rect">
            <a:avLst/>
          </a:prstGeom>
          <a:solidFill>
            <a:srgbClr val="D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15200" y="651510"/>
            <a:ext cx="1828800" cy="34290"/>
          </a:xfrm>
          <a:prstGeom prst="rect">
            <a:avLst/>
          </a:prstGeom>
          <a:solidFill>
            <a:srgbClr val="F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0" y="0"/>
            <a:ext cx="1143000" cy="857250"/>
          </a:xfrm>
          <a:prstGeom prst="rect">
            <a:avLst/>
          </a:prstGeom>
        </p:spPr>
      </p:pic>
    </p:spTree>
    <p:extLst>
      <p:ext uri="{BB962C8B-B14F-4D97-AF65-F5344CB8AC3E}">
        <p14:creationId xmlns:p14="http://schemas.microsoft.com/office/powerpoint/2010/main" val="3123305902"/>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p:spPr>
        <p:txBody>
          <a:bodyPr anchor="t">
            <a:normAutofit/>
          </a:bodyPr>
          <a:lstStyle>
            <a:lvl1pPr algn="ctr">
              <a:defRPr sz="3600" b="1" cap="none" spc="0"/>
            </a:lvl1pPr>
          </a:lstStyle>
          <a:p>
            <a:r>
              <a:rPr lang="en-US" smtClean="0"/>
              <a:t>Click to edit master title style</a:t>
            </a:r>
            <a:endParaRPr lang="en-US"/>
          </a:p>
        </p:txBody>
      </p:sp>
      <p:sp>
        <p:nvSpPr>
          <p:cNvPr id="7" name="Rectangle 6"/>
          <p:cNvSpPr/>
          <p:nvPr userDrawn="1"/>
        </p:nvSpPr>
        <p:spPr>
          <a:xfrm>
            <a:off x="0" y="1051560"/>
            <a:ext cx="1828800" cy="34290"/>
          </a:xfrm>
          <a:prstGeom prst="rect">
            <a:avLst/>
          </a:prstGeom>
          <a:solidFill>
            <a:srgbClr val="295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828800" y="914400"/>
            <a:ext cx="1828800" cy="34290"/>
          </a:xfrm>
          <a:prstGeom prst="rect">
            <a:avLst/>
          </a:prstGeom>
          <a:solidFill>
            <a:srgbClr val="65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3672396" y="800100"/>
            <a:ext cx="1828800" cy="34290"/>
          </a:xfrm>
          <a:prstGeom prst="rect">
            <a:avLst/>
          </a:prstGeom>
          <a:solidFill>
            <a:srgbClr val="7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501196" y="685800"/>
            <a:ext cx="1828800" cy="34290"/>
          </a:xfrm>
          <a:prstGeom prst="rect">
            <a:avLst/>
          </a:prstGeom>
          <a:solidFill>
            <a:srgbClr val="D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15200" y="537210"/>
            <a:ext cx="1828800" cy="34290"/>
          </a:xfrm>
          <a:prstGeom prst="rect">
            <a:avLst/>
          </a:prstGeom>
          <a:solidFill>
            <a:srgbClr val="F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37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190750"/>
            <a:ext cx="9144000" cy="2057400"/>
          </a:xfrm>
        </p:spPr>
        <p:txBody>
          <a:bodyPr anchor="t">
            <a:noAutofit/>
          </a:bodyPr>
          <a:lstStyle>
            <a:lvl1pPr algn="ctr">
              <a:defRPr sz="6600" b="1" cap="none" spc="0"/>
            </a:lvl1pPr>
          </a:lstStyle>
          <a:p>
            <a:r>
              <a:rPr lang="en-US" smtClean="0"/>
              <a:t>Click to edit master title style</a:t>
            </a:r>
            <a:endParaRPr lang="en-US"/>
          </a:p>
        </p:txBody>
      </p:sp>
    </p:spTree>
    <p:extLst>
      <p:ext uri="{BB962C8B-B14F-4D97-AF65-F5344CB8AC3E}">
        <p14:creationId xmlns:p14="http://schemas.microsoft.com/office/powerpoint/2010/main" val="1194275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885950"/>
            <a:ext cx="8610600" cy="1402556"/>
          </a:xfrm>
        </p:spPr>
        <p:txBody>
          <a:bodyPr anchor="t">
            <a:normAutofit/>
          </a:bodyPr>
          <a:lstStyle>
            <a:lvl1pPr algn="ctr">
              <a:defRPr sz="3600" b="0" cap="none" spc="0"/>
            </a:lvl1pPr>
          </a:lstStyle>
          <a:p>
            <a:r>
              <a:rPr lang="en-US" smtClean="0"/>
              <a:t>Click to edit master title style</a:t>
            </a:r>
            <a:endParaRPr lang="en-US"/>
          </a:p>
        </p:txBody>
      </p:sp>
    </p:spTree>
    <p:extLst>
      <p:ext uri="{BB962C8B-B14F-4D97-AF65-F5344CB8AC3E}">
        <p14:creationId xmlns:p14="http://schemas.microsoft.com/office/powerpoint/2010/main" val="2552431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11/29/15</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Tree>
    <p:extLst>
      <p:ext uri="{BB962C8B-B14F-4D97-AF65-F5344CB8AC3E}">
        <p14:creationId xmlns:p14="http://schemas.microsoft.com/office/powerpoint/2010/main" val="1800139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E306D676-E6CE-49ED-B2E4-C47FD7365D30}" type="datetimeFigureOut">
              <a:rPr lang="en-US" smtClean="0"/>
              <a:t>11/29/15</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BEDB1D70-9B4A-4875-947F-49BC9D4447AD}" type="slidenum">
              <a:rPr lang="en-US" smtClean="0"/>
              <a:t>‹#›</a:t>
            </a:fld>
            <a:endParaRPr lang="en-US"/>
          </a:p>
        </p:txBody>
      </p:sp>
      <p:sp>
        <p:nvSpPr>
          <p:cNvPr id="10" name="Rectangle 9"/>
          <p:cNvSpPr/>
          <p:nvPr userDrawn="1"/>
        </p:nvSpPr>
        <p:spPr>
          <a:xfrm>
            <a:off x="0" y="708660"/>
            <a:ext cx="1828800" cy="34290"/>
          </a:xfrm>
          <a:prstGeom prst="rect">
            <a:avLst/>
          </a:prstGeom>
          <a:solidFill>
            <a:srgbClr val="295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828800" y="708660"/>
            <a:ext cx="1828800" cy="34290"/>
          </a:xfrm>
          <a:prstGeom prst="rect">
            <a:avLst/>
          </a:prstGeom>
          <a:solidFill>
            <a:srgbClr val="659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3657600" y="708660"/>
            <a:ext cx="1828800" cy="34290"/>
          </a:xfrm>
          <a:prstGeom prst="rect">
            <a:avLst/>
          </a:prstGeom>
          <a:solidFill>
            <a:srgbClr val="7DB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486400" y="708660"/>
            <a:ext cx="1828800" cy="34290"/>
          </a:xfrm>
          <a:prstGeom prst="rect">
            <a:avLst/>
          </a:prstGeom>
          <a:solidFill>
            <a:srgbClr val="DCF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315200" y="708660"/>
            <a:ext cx="1828800" cy="34290"/>
          </a:xfrm>
          <a:prstGeom prst="rect">
            <a:avLst/>
          </a:prstGeom>
          <a:solidFill>
            <a:srgbClr val="F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78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133350"/>
            <a:ext cx="4114800" cy="479822"/>
          </a:xfrm>
          <a:solidFill>
            <a:schemeClr val="accent3">
              <a:lumMod val="75000"/>
            </a:schemeClr>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28600" y="742950"/>
            <a:ext cx="4114800" cy="4191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572000" y="133350"/>
            <a:ext cx="4343400" cy="457200"/>
          </a:xfrm>
          <a:solidFill>
            <a:srgbClr val="FF9900"/>
          </a:solidFill>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2000" y="742950"/>
            <a:ext cx="4343400" cy="4191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123053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14300"/>
            <a:ext cx="8686800" cy="5369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28600" y="742950"/>
            <a:ext cx="8686800" cy="41235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9561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67" r:id="rId5"/>
    <p:sldLayoutId id="2147483666" r:id="rId6"/>
    <p:sldLayoutId id="2147483652" r:id="rId7"/>
    <p:sldLayoutId id="2147483653" r:id="rId8"/>
    <p:sldLayoutId id="2147483665" r:id="rId9"/>
    <p:sldLayoutId id="2147483654" r:id="rId10"/>
    <p:sldLayoutId id="2147483655" r:id="rId11"/>
    <p:sldLayoutId id="2147483656" r:id="rId12"/>
    <p:sldLayoutId id="2147483657" r:id="rId13"/>
    <p:sldLayoutId id="2147483658" r:id="rId14"/>
    <p:sldLayoutId id="2147483659" r:id="rId15"/>
    <p:sldLayoutId id="2147483662" r:id="rId16"/>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000" kern="1200">
          <a:solidFill>
            <a:schemeClr val="bg1"/>
          </a:solidFill>
          <a:latin typeface="Segoe UI" pitchFamily="34" charset="0"/>
          <a:ea typeface="Segoe UI" pitchFamily="34" charset="0"/>
          <a:cs typeface="Segoe UI" pitchFamily="34" charset="0"/>
        </a:defRPr>
      </a:lvl1pPr>
    </p:titleStyle>
    <p:bodyStyle>
      <a:lvl1pPr marL="342900" indent="-342900" algn="l" defTabSz="914400" rtl="0" eaLnBrk="1" latinLnBrk="0" hangingPunct="1">
        <a:spcBef>
          <a:spcPts val="1800"/>
        </a:spcBef>
        <a:buFont typeface="Arial" pitchFamily="34" charset="0"/>
        <a:buChar char="•"/>
        <a:defRPr sz="3200" kern="1200">
          <a:solidFill>
            <a:schemeClr val="bg1"/>
          </a:solidFill>
          <a:latin typeface="Corbel"/>
          <a:ea typeface="Segoe UI" pitchFamily="34" charset="0"/>
          <a:cs typeface="Corbel"/>
        </a:defRPr>
      </a:lvl1pPr>
      <a:lvl2pPr marL="742950" indent="-285750" algn="l" defTabSz="914400" rtl="0" eaLnBrk="1" latinLnBrk="0" hangingPunct="1">
        <a:spcBef>
          <a:spcPts val="1800"/>
        </a:spcBef>
        <a:buFont typeface="Arial" pitchFamily="34" charset="0"/>
        <a:buChar char="–"/>
        <a:defRPr sz="2800" kern="1200">
          <a:solidFill>
            <a:schemeClr val="bg1"/>
          </a:solidFill>
          <a:latin typeface="Corbel"/>
          <a:ea typeface="Segoe UI" pitchFamily="34" charset="0"/>
          <a:cs typeface="Corbel"/>
        </a:defRPr>
      </a:lvl2pPr>
      <a:lvl3pPr marL="1143000" indent="-228600" algn="l" defTabSz="914400" rtl="0" eaLnBrk="1" latinLnBrk="0" hangingPunct="1">
        <a:spcBef>
          <a:spcPts val="1800"/>
        </a:spcBef>
        <a:buFont typeface="Arial" pitchFamily="34" charset="0"/>
        <a:buChar char="•"/>
        <a:defRPr sz="2400" kern="1200">
          <a:solidFill>
            <a:schemeClr val="bg1"/>
          </a:solidFill>
          <a:latin typeface="Corbel"/>
          <a:ea typeface="Segoe UI" pitchFamily="34" charset="0"/>
          <a:cs typeface="Corbel"/>
        </a:defRPr>
      </a:lvl3pPr>
      <a:lvl4pPr marL="1600200" indent="-228600" algn="l" defTabSz="914400" rtl="0" eaLnBrk="1" latinLnBrk="0" hangingPunct="1">
        <a:spcBef>
          <a:spcPts val="1800"/>
        </a:spcBef>
        <a:buFont typeface="Arial" pitchFamily="34" charset="0"/>
        <a:buChar char="–"/>
        <a:defRPr sz="2000" kern="1200">
          <a:solidFill>
            <a:schemeClr val="bg1"/>
          </a:solidFill>
          <a:latin typeface="Corbel"/>
          <a:ea typeface="Segoe UI" pitchFamily="34" charset="0"/>
          <a:cs typeface="Corbel"/>
        </a:defRPr>
      </a:lvl4pPr>
      <a:lvl5pPr marL="2057400" indent="-228600" algn="l" defTabSz="914400" rtl="0" eaLnBrk="1" latinLnBrk="0" hangingPunct="1">
        <a:spcBef>
          <a:spcPts val="1800"/>
        </a:spcBef>
        <a:buFont typeface="Arial" pitchFamily="34" charset="0"/>
        <a:buChar char="»"/>
        <a:defRPr sz="2000" kern="1200">
          <a:solidFill>
            <a:schemeClr val="bg1"/>
          </a:solidFill>
          <a:latin typeface="Corbel"/>
          <a:ea typeface="Segoe UI" pitchFamily="34" charset="0"/>
          <a:cs typeface="Corbe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xitrum-framework/xitrum" TargetMode="External"/><Relationship Id="rId4" Type="http://schemas.openxmlformats.org/officeDocument/2006/relationships/hyperlink" Target="http://litpiframework.com/" TargetMode="External"/><Relationship Id="rId5" Type="http://schemas.openxmlformats.org/officeDocument/2006/relationships/hyperlink" Target="http://lotusrb.org/" TargetMode="External"/><Relationship Id="rId1" Type="http://schemas.openxmlformats.org/officeDocument/2006/relationships/slideLayout" Target="../slideLayouts/slideLayout2.xml"/><Relationship Id="rId2" Type="http://schemas.openxmlformats.org/officeDocument/2006/relationships/hyperlink" Target="https://github.com/nukeviet/nukevie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arrowjs.github.io/ArrowjsCore/" TargetMode="External"/><Relationship Id="rId4" Type="http://schemas.openxmlformats.org/officeDocument/2006/relationships/hyperlink" Target="https://github.com/arrowjs/CMS" TargetMode="External"/><Relationship Id="rId5" Type="http://schemas.openxmlformats.org/officeDocument/2006/relationships/hyperlink" Target="https://github.com/arrowjs/examples" TargetMode="External"/><Relationship Id="rId6" Type="http://schemas.openxmlformats.org/officeDocument/2006/relationships/hyperlink" Target="https://github.com/arrowjs/Documents" TargetMode="External"/><Relationship Id="rId1" Type="http://schemas.openxmlformats.org/officeDocument/2006/relationships/slideLayout" Target="../slideLayouts/slideLayout11.xml"/><Relationship Id="rId2" Type="http://schemas.openxmlformats.org/officeDocument/2006/relationships/hyperlink" Target="https://github.com/arrowjs/ArrowjsCor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node-arm.herokuapp.com/node_latest_armhf.deb" TargetMode="External"/><Relationship Id="rId3"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47750"/>
            <a:ext cx="8610600" cy="1905000"/>
          </a:xfrm>
        </p:spPr>
        <p:txBody>
          <a:bodyPr>
            <a:normAutofit/>
          </a:bodyPr>
          <a:lstStyle/>
          <a:p>
            <a:r>
              <a:rPr lang="en-US" sz="5400" b="1"/>
              <a:t>Xây dựng web framework + CMS trên Node.js</a:t>
            </a:r>
          </a:p>
        </p:txBody>
      </p:sp>
      <p:sp>
        <p:nvSpPr>
          <p:cNvPr id="3" name="TextShape 2"/>
          <p:cNvSpPr txBox="1"/>
          <p:nvPr/>
        </p:nvSpPr>
        <p:spPr>
          <a:xfrm>
            <a:off x="2286000" y="3714750"/>
            <a:ext cx="4495800" cy="1143000"/>
          </a:xfrm>
          <a:prstGeom prst="rect">
            <a:avLst/>
          </a:prstGeom>
        </p:spPr>
        <p:txBody>
          <a:bodyPr lIns="90000" tIns="45000" rIns="90000" bIns="45000"/>
          <a:lstStyle/>
          <a:p>
            <a:pPr algn="ctr">
              <a:lnSpc>
                <a:spcPct val="130000"/>
              </a:lnSpc>
            </a:pPr>
            <a:r>
              <a:rPr lang="en-US" sz="2000">
                <a:solidFill>
                  <a:schemeClr val="bg1"/>
                </a:solidFill>
                <a:latin typeface="Arial"/>
              </a:rPr>
              <a:t>Trịnh Minh Cường, </a:t>
            </a:r>
            <a:br>
              <a:rPr lang="en-US" sz="2000">
                <a:solidFill>
                  <a:schemeClr val="bg1"/>
                </a:solidFill>
                <a:latin typeface="Arial"/>
              </a:rPr>
            </a:br>
            <a:r>
              <a:rPr lang="en-US">
                <a:solidFill>
                  <a:srgbClr val="DCF600"/>
                </a:solidFill>
                <a:latin typeface="Arial"/>
              </a:rPr>
              <a:t>http://techmaster.vn</a:t>
            </a:r>
            <a:endParaRPr>
              <a:solidFill>
                <a:srgbClr val="DCF600"/>
              </a:solidFill>
            </a:endParaRPr>
          </a:p>
          <a:p>
            <a:pPr algn="ctr">
              <a:lnSpc>
                <a:spcPct val="130000"/>
              </a:lnSpc>
            </a:pPr>
            <a:r>
              <a:rPr lang="en-US" sz="2000">
                <a:solidFill>
                  <a:schemeClr val="bg1"/>
                </a:solidFill>
                <a:latin typeface="Arial"/>
              </a:rPr>
              <a:t>Toong, Hanoi 2015/11/27</a:t>
            </a:r>
            <a:endParaRPr sz="2000">
              <a:solidFill>
                <a:schemeClr val="bg1"/>
              </a:solidFill>
            </a:endParaRPr>
          </a:p>
        </p:txBody>
      </p:sp>
    </p:spTree>
    <p:extLst>
      <p:ext uri="{BB962C8B-B14F-4D97-AF65-F5344CB8AC3E}">
        <p14:creationId xmlns:p14="http://schemas.microsoft.com/office/powerpoint/2010/main" val="405508840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1950"/>
            <a:ext cx="8610600" cy="1402556"/>
          </a:xfrm>
        </p:spPr>
        <p:txBody>
          <a:bodyPr>
            <a:normAutofit fontScale="90000"/>
          </a:bodyPr>
          <a:lstStyle/>
          <a:p>
            <a:r>
              <a:rPr lang="en-US" sz="4000" b="1">
                <a:solidFill>
                  <a:srgbClr val="DCF600"/>
                </a:solidFill>
              </a:rPr>
              <a:t>Speed</a:t>
            </a:r>
            <a:r>
              <a:rPr lang="en-US" sz="4000" b="1"/>
              <a:t> Is the Ultimate Startup </a:t>
            </a:r>
            <a:r>
              <a:rPr lang="en-US" sz="4000" b="1">
                <a:solidFill>
                  <a:srgbClr val="DCF600"/>
                </a:solidFill>
              </a:rPr>
              <a:t>Weapon</a:t>
            </a:r>
            <a:r>
              <a:rPr lang="en-US" sz="4000" b="1"/>
              <a:t/>
            </a:r>
            <a:br>
              <a:rPr lang="en-US" sz="4000" b="1"/>
            </a:br>
            <a:r>
              <a:rPr lang="en-US" sz="4000" b="1"/>
              <a:t/>
            </a:r>
            <a:br>
              <a:rPr lang="en-US" sz="4000" b="1"/>
            </a:br>
            <a:r>
              <a:rPr lang="en-US" i="1"/>
              <a:t>Mike Cassidy</a:t>
            </a:r>
          </a:p>
        </p:txBody>
      </p:sp>
      <p:pic>
        <p:nvPicPr>
          <p:cNvPr id="4" name="Picture 3"/>
          <p:cNvPicPr>
            <a:picLocks noChangeAspect="1"/>
          </p:cNvPicPr>
          <p:nvPr/>
        </p:nvPicPr>
        <p:blipFill>
          <a:blip r:embed="rId2"/>
          <a:stretch>
            <a:fillRect/>
          </a:stretch>
        </p:blipFill>
        <p:spPr>
          <a:xfrm>
            <a:off x="3124200" y="2114550"/>
            <a:ext cx="2781300" cy="2781300"/>
          </a:xfrm>
          <a:prstGeom prst="rect">
            <a:avLst/>
          </a:prstGeom>
        </p:spPr>
      </p:pic>
    </p:spTree>
    <p:extLst>
      <p:ext uri="{BB962C8B-B14F-4D97-AF65-F5344CB8AC3E}">
        <p14:creationId xmlns:p14="http://schemas.microsoft.com/office/powerpoint/2010/main" val="56410133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609600" y="209550"/>
            <a:ext cx="8382000" cy="4657725"/>
          </a:xfrm>
        </p:spPr>
        <p:txBody>
          <a:bodyPr>
            <a:normAutofit lnSpcReduction="10000"/>
          </a:bodyPr>
          <a:lstStyle/>
          <a:p>
            <a:r>
              <a:rPr lang="en-US"/>
              <a:t>Dễ dùng, Dễ cài đặt</a:t>
            </a:r>
          </a:p>
          <a:p>
            <a:r>
              <a:rPr lang="en-US"/>
              <a:t>Dễ sửa đổi, lập trình mở rộng</a:t>
            </a:r>
          </a:p>
          <a:p>
            <a:r>
              <a:rPr lang="en-US"/>
              <a:t>Dễ kiếm theme, tạo theme</a:t>
            </a:r>
          </a:p>
          <a:p>
            <a:r>
              <a:rPr lang="en-US"/>
              <a:t>Tốc độ cao / Tốn ít tài nguyên</a:t>
            </a:r>
          </a:p>
          <a:p>
            <a:r>
              <a:rPr lang="en-US"/>
              <a:t>Không phí bản quyền</a:t>
            </a:r>
          </a:p>
          <a:p>
            <a:r>
              <a:rPr lang="en-US"/>
              <a:t>Cộng đồng lớn, nhiều thư viện có sẵn</a:t>
            </a:r>
          </a:p>
          <a:p>
            <a:r>
              <a:rPr lang="en-US"/>
              <a:t>Dễ scale out hoặc &gt; microservice</a:t>
            </a:r>
          </a:p>
        </p:txBody>
      </p:sp>
    </p:spTree>
    <p:extLst>
      <p:ext uri="{BB962C8B-B14F-4D97-AF65-F5344CB8AC3E}">
        <p14:creationId xmlns:p14="http://schemas.microsoft.com/office/powerpoint/2010/main" val="639516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MVC Frameworks</a:t>
            </a:r>
          </a:p>
        </p:txBody>
      </p:sp>
      <p:sp>
        <p:nvSpPr>
          <p:cNvPr id="3" name="Content Placeholder 2"/>
          <p:cNvSpPr>
            <a:spLocks noGrp="1"/>
          </p:cNvSpPr>
          <p:nvPr>
            <p:ph sz="half" idx="2"/>
          </p:nvPr>
        </p:nvSpPr>
        <p:spPr/>
        <p:txBody>
          <a:bodyPr/>
          <a:lstStyle/>
          <a:p>
            <a:r>
              <a:rPr lang="en-US"/>
              <a:t>Rails</a:t>
            </a:r>
          </a:p>
          <a:p>
            <a:r>
              <a:rPr lang="en-US"/>
              <a:t>ASP.net MVC</a:t>
            </a:r>
          </a:p>
          <a:p>
            <a:r>
              <a:rPr lang="en-US"/>
              <a:t>Django</a:t>
            </a:r>
          </a:p>
          <a:p>
            <a:r>
              <a:rPr lang="en-US"/>
              <a:t>Laravel, Phalcon, CodeIgnitor, CakePHP</a:t>
            </a:r>
          </a:p>
          <a:p>
            <a:r>
              <a:rPr lang="en-US"/>
              <a:t>Sails, Mean.io</a:t>
            </a:r>
          </a:p>
          <a:p>
            <a:endParaRPr lang="en-US"/>
          </a:p>
        </p:txBody>
      </p:sp>
      <p:sp>
        <p:nvSpPr>
          <p:cNvPr id="4" name="Text Placeholder 3"/>
          <p:cNvSpPr>
            <a:spLocks noGrp="1"/>
          </p:cNvSpPr>
          <p:nvPr>
            <p:ph type="body" sz="quarter" idx="3"/>
          </p:nvPr>
        </p:nvSpPr>
        <p:spPr/>
        <p:txBody>
          <a:bodyPr/>
          <a:lstStyle/>
          <a:p>
            <a:r>
              <a:rPr lang="en-US"/>
              <a:t>CMS</a:t>
            </a:r>
          </a:p>
        </p:txBody>
      </p:sp>
      <p:sp>
        <p:nvSpPr>
          <p:cNvPr id="5" name="Content Placeholder 4"/>
          <p:cNvSpPr>
            <a:spLocks noGrp="1"/>
          </p:cNvSpPr>
          <p:nvPr>
            <p:ph sz="quarter" idx="4"/>
          </p:nvPr>
        </p:nvSpPr>
        <p:spPr/>
        <p:txBody>
          <a:bodyPr/>
          <a:lstStyle/>
          <a:p>
            <a:r>
              <a:rPr lang="en-US"/>
              <a:t>WordPress</a:t>
            </a:r>
          </a:p>
          <a:p>
            <a:r>
              <a:rPr lang="en-US"/>
              <a:t>Joomla</a:t>
            </a:r>
          </a:p>
          <a:p>
            <a:r>
              <a:rPr lang="en-US"/>
              <a:t>Drupal</a:t>
            </a:r>
          </a:p>
          <a:p>
            <a:r>
              <a:rPr lang="en-US"/>
              <a:t>Magento</a:t>
            </a:r>
          </a:p>
          <a:p>
            <a:r>
              <a:rPr lang="en-US"/>
              <a:t>….</a:t>
            </a:r>
          </a:p>
        </p:txBody>
      </p:sp>
    </p:spTree>
    <p:extLst>
      <p:ext uri="{BB962C8B-B14F-4D97-AF65-F5344CB8AC3E}">
        <p14:creationId xmlns:p14="http://schemas.microsoft.com/office/powerpoint/2010/main" val="142688666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framework do người Việt tham gia</a:t>
            </a:r>
          </a:p>
        </p:txBody>
      </p:sp>
      <p:sp>
        <p:nvSpPr>
          <p:cNvPr id="3" name="Content Placeholder 2"/>
          <p:cNvSpPr>
            <a:spLocks noGrp="1"/>
          </p:cNvSpPr>
          <p:nvPr>
            <p:ph idx="1"/>
          </p:nvPr>
        </p:nvSpPr>
        <p:spPr>
          <a:xfrm>
            <a:off x="228600" y="742950"/>
            <a:ext cx="8686800" cy="4343400"/>
          </a:xfrm>
        </p:spPr>
        <p:txBody>
          <a:bodyPr>
            <a:normAutofit/>
          </a:bodyPr>
          <a:lstStyle/>
          <a:p>
            <a:r>
              <a:rPr lang="en-US" sz="2800"/>
              <a:t>Nuke Viet – PHP nhiều plugins</a:t>
            </a:r>
            <a:r>
              <a:rPr lang="en-US" sz="2800">
                <a:hlinkClick r:id="rId2"/>
              </a:rPr>
              <a:t>https://github.com/nukeviet/nukeviet/</a:t>
            </a:r>
            <a:r>
              <a:rPr lang="en-US" sz="2800"/>
              <a:t> </a:t>
            </a:r>
          </a:p>
          <a:p>
            <a:r>
              <a:rPr lang="en-US" sz="2800"/>
              <a:t>XiTrum - Scala của Đào Thanh Ngọc</a:t>
            </a:r>
            <a:br>
              <a:rPr lang="en-US" sz="2800"/>
            </a:br>
            <a:r>
              <a:rPr lang="en-US" sz="2800">
                <a:hlinkClick r:id="rId3"/>
              </a:rPr>
              <a:t>https://github.com/xitrum-framework/xitrum</a:t>
            </a:r>
            <a:r>
              <a:rPr lang="en-US" sz="2800"/>
              <a:t> </a:t>
            </a:r>
          </a:p>
          <a:p>
            <a:r>
              <a:rPr lang="en-US" sz="2800"/>
              <a:t>Litpi – PHP của Võ Duy Tuấn</a:t>
            </a:r>
            <a:br>
              <a:rPr lang="en-US" sz="2800"/>
            </a:br>
            <a:r>
              <a:rPr lang="en-US" sz="2800">
                <a:hlinkClick r:id="rId4"/>
              </a:rPr>
              <a:t>http://litpiframework.com/</a:t>
            </a:r>
            <a:endParaRPr lang="en-US" sz="2800"/>
          </a:p>
          <a:p>
            <a:r>
              <a:rPr lang="en-US" sz="2800"/>
              <a:t>Lotus – Ruby : Trung Lê và nhiều dev ở Việt nam</a:t>
            </a:r>
            <a:br>
              <a:rPr lang="en-US" sz="2800"/>
            </a:br>
            <a:r>
              <a:rPr lang="en-US" sz="2800">
                <a:hlinkClick r:id="rId5"/>
              </a:rPr>
              <a:t>http://lotusrb.org/</a:t>
            </a:r>
            <a:r>
              <a:rPr lang="en-US" sz="2800"/>
              <a:t> </a:t>
            </a:r>
          </a:p>
          <a:p>
            <a:endParaRPr lang="en-US" sz="2800"/>
          </a:p>
        </p:txBody>
      </p:sp>
    </p:spTree>
    <p:extLst>
      <p:ext uri="{BB962C8B-B14F-4D97-AF65-F5344CB8AC3E}">
        <p14:creationId xmlns:p14="http://schemas.microsoft.com/office/powerpoint/2010/main" val="3315812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10600" cy="1402556"/>
          </a:xfrm>
        </p:spPr>
        <p:txBody>
          <a:bodyPr>
            <a:noAutofit/>
          </a:bodyPr>
          <a:lstStyle/>
          <a:p>
            <a:r>
              <a:rPr lang="en-US" sz="4400" b="1">
                <a:solidFill>
                  <a:schemeClr val="tx1"/>
                </a:solidFill>
                <a:latin typeface="Corbel"/>
                <a:cs typeface="Corbel"/>
              </a:rPr>
              <a:t>Framework chỉ sống khi</a:t>
            </a:r>
            <a:br>
              <a:rPr lang="en-US" sz="4400" b="1">
                <a:solidFill>
                  <a:schemeClr val="tx1"/>
                </a:solidFill>
                <a:latin typeface="Corbel"/>
                <a:cs typeface="Corbel"/>
              </a:rPr>
            </a:br>
            <a:r>
              <a:rPr lang="en-US" sz="4400" b="1">
                <a:solidFill>
                  <a:schemeClr val="tx1"/>
                </a:solidFill>
                <a:latin typeface="Corbel"/>
                <a:cs typeface="Corbel"/>
              </a:rPr>
              <a:t>cả developer và theme designer đều dùng</a:t>
            </a:r>
          </a:p>
        </p:txBody>
      </p:sp>
      <p:pic>
        <p:nvPicPr>
          <p:cNvPr id="3" name="Picture 2"/>
          <p:cNvPicPr>
            <a:picLocks noChangeAspect="1"/>
          </p:cNvPicPr>
          <p:nvPr/>
        </p:nvPicPr>
        <p:blipFill>
          <a:blip r:embed="rId2"/>
          <a:stretch>
            <a:fillRect/>
          </a:stretch>
        </p:blipFill>
        <p:spPr>
          <a:xfrm>
            <a:off x="990600" y="1352550"/>
            <a:ext cx="2971800" cy="4384773"/>
          </a:xfrm>
          <a:prstGeom prst="rect">
            <a:avLst/>
          </a:prstGeom>
        </p:spPr>
      </p:pic>
      <p:pic>
        <p:nvPicPr>
          <p:cNvPr id="5" name="Picture 4" descr="designe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0200" y="1809750"/>
            <a:ext cx="2565400" cy="2746843"/>
          </a:xfrm>
          <a:prstGeom prst="rect">
            <a:avLst/>
          </a:prstGeom>
        </p:spPr>
      </p:pic>
    </p:spTree>
    <p:extLst>
      <p:ext uri="{BB962C8B-B14F-4D97-AF65-F5344CB8AC3E}">
        <p14:creationId xmlns:p14="http://schemas.microsoft.com/office/powerpoint/2010/main" val="23160620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3594378"/>
            <a:ext cx="2057400" cy="707886"/>
          </a:xfrm>
          <a:prstGeom prst="rect">
            <a:avLst/>
          </a:prstGeom>
          <a:noFill/>
          <a:ln>
            <a:noFill/>
          </a:ln>
        </p:spPr>
        <p:txBody>
          <a:bodyPr wrap="square" rtlCol="0">
            <a:spAutoFit/>
          </a:bodyPr>
          <a:lstStyle/>
          <a:p>
            <a:pPr algn="ctr"/>
            <a:r>
              <a:rPr lang="en-US" sz="4000">
                <a:solidFill>
                  <a:srgbClr val="ECF613"/>
                </a:solidFill>
              </a:rPr>
              <a:t>Fast</a:t>
            </a:r>
          </a:p>
        </p:txBody>
      </p:sp>
      <p:pic>
        <p:nvPicPr>
          <p:cNvPr id="6" name="Picture 5" descr="fas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146578"/>
            <a:ext cx="1295400" cy="1295400"/>
          </a:xfrm>
          <a:prstGeom prst="rect">
            <a:avLst/>
          </a:prstGeom>
        </p:spPr>
      </p:pic>
      <p:pic>
        <p:nvPicPr>
          <p:cNvPr id="7" name="Picture 6" descr="reactiv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2146578"/>
            <a:ext cx="1295400" cy="1295400"/>
          </a:xfrm>
          <a:prstGeom prst="rect">
            <a:avLst/>
          </a:prstGeom>
        </p:spPr>
      </p:pic>
      <p:sp>
        <p:nvSpPr>
          <p:cNvPr id="8" name="TextBox 7"/>
          <p:cNvSpPr txBox="1"/>
          <p:nvPr/>
        </p:nvSpPr>
        <p:spPr>
          <a:xfrm>
            <a:off x="1676400" y="3594378"/>
            <a:ext cx="2057400" cy="707886"/>
          </a:xfrm>
          <a:prstGeom prst="rect">
            <a:avLst/>
          </a:prstGeom>
          <a:noFill/>
          <a:ln>
            <a:noFill/>
          </a:ln>
        </p:spPr>
        <p:txBody>
          <a:bodyPr wrap="square" rtlCol="0">
            <a:spAutoFit/>
          </a:bodyPr>
          <a:lstStyle/>
          <a:p>
            <a:pPr algn="ctr"/>
            <a:r>
              <a:rPr lang="en-US" sz="4000">
                <a:solidFill>
                  <a:srgbClr val="ECF613"/>
                </a:solidFill>
              </a:rPr>
              <a:t>Reactive</a:t>
            </a:r>
          </a:p>
        </p:txBody>
      </p:sp>
      <p:sp>
        <p:nvSpPr>
          <p:cNvPr id="9" name="Title 1"/>
          <p:cNvSpPr txBox="1">
            <a:spLocks/>
          </p:cNvSpPr>
          <p:nvPr/>
        </p:nvSpPr>
        <p:spPr>
          <a:xfrm>
            <a:off x="762000" y="57150"/>
            <a:ext cx="7772400" cy="1659731"/>
          </a:xfrm>
          <a:prstGeom prst="rect">
            <a:avLst/>
          </a:prstGeom>
        </p:spPr>
        <p:txBody>
          <a:bodyPr>
            <a:normAutofit/>
          </a:bodyPr>
          <a:lstStyle>
            <a:lvl1pPr algn="ctr" defTabSz="914400" rtl="0" eaLnBrk="1" latinLnBrk="0" hangingPunct="1">
              <a:spcBef>
                <a:spcPct val="0"/>
              </a:spcBef>
              <a:buNone/>
              <a:defRPr sz="4000" kern="1200">
                <a:solidFill>
                  <a:schemeClr val="bg1"/>
                </a:solidFill>
                <a:latin typeface="Segoe UI" pitchFamily="34" charset="0"/>
                <a:ea typeface="Segoe UI" pitchFamily="34" charset="0"/>
                <a:cs typeface="Segoe UI" pitchFamily="34" charset="0"/>
              </a:defRPr>
            </a:lvl1pPr>
          </a:lstStyle>
          <a:p>
            <a:r>
              <a:rPr lang="en-US" sz="9600" b="1">
                <a:solidFill>
                  <a:srgbClr val="7DBD00"/>
                </a:solidFill>
              </a:rPr>
              <a:t>Arrowjs.io</a:t>
            </a:r>
            <a:endParaRPr lang="en-US" sz="5400" dirty="0">
              <a:latin typeface="Corbel"/>
              <a:cs typeface="Corbel"/>
            </a:endParaRPr>
          </a:p>
        </p:txBody>
      </p:sp>
      <p:pic>
        <p:nvPicPr>
          <p:cNvPr id="11" name="Picture 10" descr="geck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4800" y="1940064"/>
            <a:ext cx="2228808" cy="1682750"/>
          </a:xfrm>
          <a:prstGeom prst="rect">
            <a:avLst/>
          </a:prstGeom>
        </p:spPr>
      </p:pic>
      <p:sp>
        <p:nvSpPr>
          <p:cNvPr id="12" name="TextBox 11"/>
          <p:cNvSpPr txBox="1"/>
          <p:nvPr/>
        </p:nvSpPr>
        <p:spPr>
          <a:xfrm>
            <a:off x="3886200" y="3616464"/>
            <a:ext cx="2590800" cy="707886"/>
          </a:xfrm>
          <a:prstGeom prst="rect">
            <a:avLst/>
          </a:prstGeom>
          <a:noFill/>
          <a:ln>
            <a:noFill/>
          </a:ln>
        </p:spPr>
        <p:txBody>
          <a:bodyPr wrap="square" rtlCol="0">
            <a:spAutoFit/>
          </a:bodyPr>
          <a:lstStyle/>
          <a:p>
            <a:pPr algn="ctr"/>
            <a:r>
              <a:rPr lang="en-US" sz="4000">
                <a:solidFill>
                  <a:srgbClr val="ECF613"/>
                </a:solidFill>
              </a:rPr>
              <a:t>Themes</a:t>
            </a:r>
          </a:p>
        </p:txBody>
      </p:sp>
      <p:sp>
        <p:nvSpPr>
          <p:cNvPr id="17" name="TextBox 16"/>
          <p:cNvSpPr txBox="1"/>
          <p:nvPr/>
        </p:nvSpPr>
        <p:spPr>
          <a:xfrm>
            <a:off x="6248400" y="3638550"/>
            <a:ext cx="2971800" cy="707886"/>
          </a:xfrm>
          <a:prstGeom prst="rect">
            <a:avLst/>
          </a:prstGeom>
          <a:noFill/>
          <a:ln>
            <a:noFill/>
          </a:ln>
        </p:spPr>
        <p:txBody>
          <a:bodyPr wrap="square" rtlCol="0">
            <a:spAutoFit/>
          </a:bodyPr>
          <a:lstStyle/>
          <a:p>
            <a:pPr algn="ctr"/>
            <a:r>
              <a:rPr lang="en-US" sz="4000">
                <a:solidFill>
                  <a:srgbClr val="ECF613"/>
                </a:solidFill>
              </a:rPr>
              <a:t>Microservice</a:t>
            </a:r>
          </a:p>
        </p:txBody>
      </p:sp>
      <p:pic>
        <p:nvPicPr>
          <p:cNvPr id="10" name="Picture 9" descr="microservic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34200" y="1962150"/>
            <a:ext cx="1447800" cy="1447800"/>
          </a:xfrm>
          <a:prstGeom prst="rect">
            <a:avLst/>
          </a:prstGeom>
        </p:spPr>
      </p:pic>
    </p:spTree>
    <p:extLst>
      <p:ext uri="{BB962C8B-B14F-4D97-AF65-F5344CB8AC3E}">
        <p14:creationId xmlns:p14="http://schemas.microsoft.com/office/powerpoint/2010/main" val="15554825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71450"/>
            <a:ext cx="8534400" cy="5114220"/>
          </a:xfrm>
          <a:prstGeom prst="rect">
            <a:avLst/>
          </a:prstGeom>
          <a:noFill/>
        </p:spPr>
        <p:txBody>
          <a:bodyPr wrap="square" rtlCol="0">
            <a:spAutoFit/>
          </a:bodyPr>
          <a:lstStyle/>
          <a:p>
            <a:pPr>
              <a:lnSpc>
                <a:spcPct val="150000"/>
              </a:lnSpc>
            </a:pPr>
            <a:r>
              <a:rPr lang="en-US" sz="4400">
                <a:solidFill>
                  <a:srgbClr val="FFFFFF"/>
                </a:solidFill>
                <a:hlinkClick r:id="rId2"/>
              </a:rPr>
              <a:t>github.com/arrowjs/ArrowjsCore</a:t>
            </a:r>
            <a:endParaRPr lang="en-US" sz="4400">
              <a:solidFill>
                <a:srgbClr val="FFFFFF"/>
              </a:solidFill>
            </a:endParaRPr>
          </a:p>
          <a:p>
            <a:pPr>
              <a:lnSpc>
                <a:spcPct val="150000"/>
              </a:lnSpc>
            </a:pPr>
            <a:r>
              <a:rPr lang="en-US" sz="4400">
                <a:solidFill>
                  <a:srgbClr val="FFFFFF"/>
                </a:solidFill>
                <a:hlinkClick r:id="rId3"/>
              </a:rPr>
              <a:t>arrowjs.github.io/ArrowjsCore</a:t>
            </a:r>
            <a:endParaRPr lang="en-US" sz="4400">
              <a:solidFill>
                <a:srgbClr val="FFFFFF"/>
              </a:solidFill>
            </a:endParaRPr>
          </a:p>
          <a:p>
            <a:pPr>
              <a:lnSpc>
                <a:spcPct val="150000"/>
              </a:lnSpc>
            </a:pPr>
            <a:r>
              <a:rPr lang="en-US" sz="4400">
                <a:solidFill>
                  <a:srgbClr val="FFFFFF"/>
                </a:solidFill>
                <a:hlinkClick r:id="rId4"/>
              </a:rPr>
              <a:t>github.com/arrowjs/CMS</a:t>
            </a:r>
            <a:endParaRPr lang="en-US" sz="4400">
              <a:solidFill>
                <a:srgbClr val="FFFFFF"/>
              </a:solidFill>
            </a:endParaRPr>
          </a:p>
          <a:p>
            <a:pPr>
              <a:lnSpc>
                <a:spcPct val="150000"/>
              </a:lnSpc>
            </a:pPr>
            <a:r>
              <a:rPr lang="en-US" sz="4400">
                <a:solidFill>
                  <a:srgbClr val="FFFFFF"/>
                </a:solidFill>
                <a:hlinkClick r:id="rId5"/>
              </a:rPr>
              <a:t>github.com/arrowjs/examples</a:t>
            </a:r>
            <a:endParaRPr lang="en-US" sz="4400">
              <a:solidFill>
                <a:srgbClr val="FFFFFF"/>
              </a:solidFill>
            </a:endParaRPr>
          </a:p>
          <a:p>
            <a:pPr>
              <a:lnSpc>
                <a:spcPct val="150000"/>
              </a:lnSpc>
            </a:pPr>
            <a:r>
              <a:rPr lang="en-US" sz="4400">
                <a:solidFill>
                  <a:srgbClr val="FFFFFF"/>
                </a:solidFill>
                <a:hlinkClick r:id="rId6"/>
              </a:rPr>
              <a:t>github.com/arrowjs/Documents</a:t>
            </a:r>
            <a:endParaRPr lang="en-US" sz="4400">
              <a:solidFill>
                <a:srgbClr val="FFFFFF"/>
              </a:solidFill>
            </a:endParaRPr>
          </a:p>
        </p:txBody>
      </p:sp>
    </p:spTree>
    <p:extLst>
      <p:ext uri="{BB962C8B-B14F-4D97-AF65-F5344CB8AC3E}">
        <p14:creationId xmlns:p14="http://schemas.microsoft.com/office/powerpoint/2010/main" val="9374342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pressFrameworks.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27100"/>
            <a:ext cx="9144000" cy="3265714"/>
          </a:xfrm>
          <a:prstGeom prst="rect">
            <a:avLst/>
          </a:prstGeom>
        </p:spPr>
      </p:pic>
    </p:spTree>
    <p:extLst>
      <p:ext uri="{BB962C8B-B14F-4D97-AF65-F5344CB8AC3E}">
        <p14:creationId xmlns:p14="http://schemas.microsoft.com/office/powerpoint/2010/main" val="229473841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285750"/>
            <a:ext cx="7924800" cy="4459682"/>
          </a:xfrm>
          <a:prstGeom prst="rect">
            <a:avLst/>
          </a:prstGeom>
          <a:noFill/>
        </p:spPr>
        <p:txBody>
          <a:bodyPr wrap="square" rtlCol="0">
            <a:spAutoFit/>
          </a:bodyPr>
          <a:lstStyle/>
          <a:p>
            <a:pPr marL="342900" indent="-342900">
              <a:lnSpc>
                <a:spcPct val="130000"/>
              </a:lnSpc>
              <a:buFont typeface="+mj-lt"/>
              <a:buAutoNum type="arabicPeriod"/>
            </a:pPr>
            <a:r>
              <a:rPr lang="en-US" sz="4400" b="1">
                <a:solidFill>
                  <a:schemeClr val="bg1"/>
                </a:solidFill>
                <a:latin typeface="Corbel"/>
                <a:cs typeface="Corbel"/>
              </a:rPr>
              <a:t>Dễ cài</a:t>
            </a:r>
          </a:p>
          <a:p>
            <a:pPr marL="342900" indent="-342900">
              <a:lnSpc>
                <a:spcPct val="130000"/>
              </a:lnSpc>
              <a:buFont typeface="+mj-lt"/>
              <a:buAutoNum type="arabicPeriod"/>
            </a:pPr>
            <a:r>
              <a:rPr lang="en-US" sz="4400" b="1">
                <a:solidFill>
                  <a:schemeClr val="bg1"/>
                </a:solidFill>
                <a:latin typeface="Corbel"/>
                <a:cs typeface="Corbel"/>
              </a:rPr>
              <a:t>Code nhanh</a:t>
            </a:r>
          </a:p>
          <a:p>
            <a:pPr marL="342900" indent="-342900">
              <a:lnSpc>
                <a:spcPct val="130000"/>
              </a:lnSpc>
              <a:buFont typeface="+mj-lt"/>
              <a:buAutoNum type="arabicPeriod"/>
            </a:pPr>
            <a:r>
              <a:rPr lang="en-US" sz="4400" b="1">
                <a:solidFill>
                  <a:schemeClr val="bg1"/>
                </a:solidFill>
                <a:latin typeface="Corbel"/>
                <a:cs typeface="Corbel"/>
              </a:rPr>
              <a:t>CMS</a:t>
            </a:r>
          </a:p>
          <a:p>
            <a:pPr marL="342900" indent="-342900">
              <a:lnSpc>
                <a:spcPct val="130000"/>
              </a:lnSpc>
              <a:buFont typeface="+mj-lt"/>
              <a:buAutoNum type="arabicPeriod"/>
            </a:pPr>
            <a:r>
              <a:rPr lang="en-US" sz="4400" b="1">
                <a:solidFill>
                  <a:schemeClr val="bg1"/>
                </a:solidFill>
                <a:latin typeface="Corbel"/>
                <a:cs typeface="Corbel"/>
              </a:rPr>
              <a:t>Chạy tít</a:t>
            </a:r>
          </a:p>
          <a:p>
            <a:pPr marL="342900" indent="-342900">
              <a:lnSpc>
                <a:spcPct val="130000"/>
              </a:lnSpc>
              <a:buFont typeface="+mj-lt"/>
              <a:buAutoNum type="arabicPeriod"/>
            </a:pPr>
            <a:r>
              <a:rPr lang="en-US" sz="4400" b="1">
                <a:solidFill>
                  <a:schemeClr val="bg1"/>
                </a:solidFill>
                <a:latin typeface="Corbel"/>
                <a:cs typeface="Corbel"/>
              </a:rPr>
              <a:t>Microservices</a:t>
            </a:r>
          </a:p>
        </p:txBody>
      </p:sp>
      <p:pic>
        <p:nvPicPr>
          <p:cNvPr id="3" name="Picture 2" descr="bul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69266" y="1047750"/>
            <a:ext cx="4305470" cy="3200400"/>
          </a:xfrm>
          <a:prstGeom prst="rect">
            <a:avLst/>
          </a:prstGeom>
        </p:spPr>
      </p:pic>
    </p:spTree>
    <p:extLst>
      <p:ext uri="{BB962C8B-B14F-4D97-AF65-F5344CB8AC3E}">
        <p14:creationId xmlns:p14="http://schemas.microsoft.com/office/powerpoint/2010/main" val="13182390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7000" y="742950"/>
            <a:ext cx="3581400" cy="3511730"/>
          </a:xfrm>
          <a:prstGeom prst="rect">
            <a:avLst/>
          </a:prstGeom>
          <a:noFill/>
        </p:spPr>
        <p:txBody>
          <a:bodyPr wrap="square" rtlCol="0">
            <a:spAutoFit/>
          </a:bodyPr>
          <a:lstStyle/>
          <a:p>
            <a:pPr marL="342900" indent="-342900">
              <a:lnSpc>
                <a:spcPct val="130000"/>
              </a:lnSpc>
              <a:buFont typeface="+mj-lt"/>
              <a:buAutoNum type="arabicPeriod"/>
            </a:pPr>
            <a:r>
              <a:rPr lang="en-US" sz="6000" b="1">
                <a:solidFill>
                  <a:schemeClr val="bg1"/>
                </a:solidFill>
                <a:latin typeface="Corbel"/>
                <a:cs typeface="Corbel"/>
              </a:rPr>
              <a:t>Dễ cài</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Code nhanh</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CMS</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Tốc độ - chịu tải</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Microservices</a:t>
            </a:r>
          </a:p>
        </p:txBody>
      </p:sp>
    </p:spTree>
    <p:extLst>
      <p:ext uri="{BB962C8B-B14F-4D97-AF65-F5344CB8AC3E}">
        <p14:creationId xmlns:p14="http://schemas.microsoft.com/office/powerpoint/2010/main" val="37091639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100429"/>
            <a:ext cx="7924800" cy="5262979"/>
          </a:xfrm>
          <a:prstGeom prst="rect">
            <a:avLst/>
          </a:prstGeom>
          <a:noFill/>
        </p:spPr>
        <p:txBody>
          <a:bodyPr wrap="square" rtlCol="0">
            <a:spAutoFit/>
          </a:bodyPr>
          <a:lstStyle/>
          <a:p>
            <a:r>
              <a:rPr lang="en-US" sz="2400" b="1">
                <a:solidFill>
                  <a:srgbClr val="FFFFFF"/>
                </a:solidFill>
                <a:latin typeface="Menlo"/>
              </a:rPr>
              <a:t>agenda</a:t>
            </a:r>
            <a:r>
              <a:rPr lang="en-US" sz="2400" b="1">
                <a:latin typeface="Menlo"/>
              </a:rPr>
              <a:t> </a:t>
            </a:r>
            <a:r>
              <a:rPr lang="en-US" sz="2400" b="1">
                <a:solidFill>
                  <a:srgbClr val="F92672"/>
                </a:solidFill>
                <a:latin typeface="Menlo"/>
              </a:rPr>
              <a:t>= </a:t>
            </a:r>
            <a:r>
              <a:rPr lang="en-US" sz="2400" b="1">
                <a:solidFill>
                  <a:srgbClr val="F8F8F2"/>
                </a:solidFill>
                <a:latin typeface="Menlo"/>
              </a:rPr>
              <a:t>{</a:t>
            </a:r>
            <a:br>
              <a:rPr lang="en-US" sz="2400" b="1">
                <a:solidFill>
                  <a:srgbClr val="F8F8F2"/>
                </a:solidFill>
                <a:latin typeface="Menlo"/>
              </a:rPr>
            </a:br>
            <a:r>
              <a:rPr lang="en-US" sz="2400" b="1">
                <a:solidFill>
                  <a:srgbClr val="F8F8F2"/>
                </a:solidFill>
                <a:latin typeface="Menlo"/>
              </a:rPr>
              <a:t>    intro</a:t>
            </a:r>
            <a:r>
              <a:rPr lang="en-US" sz="2400" b="1">
                <a:solidFill>
                  <a:srgbClr val="F92672"/>
                </a:solidFill>
                <a:latin typeface="Menlo"/>
              </a:rPr>
              <a:t>: </a:t>
            </a:r>
            <a:r>
              <a:rPr lang="en-US" sz="2400" b="1">
                <a:solidFill>
                  <a:srgbClr val="E6DB74"/>
                </a:solidFill>
                <a:latin typeface="Menlo"/>
              </a:rPr>
              <a:t>'Why JavaScript, Node.js?'</a:t>
            </a:r>
            <a:r>
              <a:rPr lang="en-US" sz="2400" b="1">
                <a:solidFill>
                  <a:srgbClr val="F8F8F2"/>
                </a:solidFill>
                <a:latin typeface="Menlo"/>
              </a:rPr>
              <a:t>,</a:t>
            </a:r>
            <a:br>
              <a:rPr lang="en-US" sz="2400" b="1">
                <a:solidFill>
                  <a:srgbClr val="F8F8F2"/>
                </a:solidFill>
                <a:latin typeface="Menlo"/>
              </a:rPr>
            </a:br>
            <a:r>
              <a:rPr lang="en-US" sz="2400" b="1">
                <a:solidFill>
                  <a:srgbClr val="F8F8F2"/>
                </a:solidFill>
                <a:latin typeface="Menlo"/>
              </a:rPr>
              <a:t>    arrowjs</a:t>
            </a:r>
            <a:r>
              <a:rPr lang="en-US" sz="2400" b="1">
                <a:solidFill>
                  <a:srgbClr val="F92672"/>
                </a:solidFill>
                <a:latin typeface="Menlo"/>
              </a:rPr>
              <a:t>:</a:t>
            </a:r>
            <a:br>
              <a:rPr lang="en-US" sz="2400" b="1">
                <a:solidFill>
                  <a:srgbClr val="F92672"/>
                </a:solidFill>
                <a:latin typeface="Menlo"/>
              </a:rPr>
            </a:br>
            <a:r>
              <a:rPr lang="en-US" sz="2400" b="1">
                <a:solidFill>
                  <a:srgbClr val="F92672"/>
                </a:solidFill>
                <a:latin typeface="Menlo"/>
              </a:rPr>
              <a:t>        </a:t>
            </a:r>
            <a:r>
              <a:rPr lang="en-US" sz="2400" b="1">
                <a:solidFill>
                  <a:srgbClr val="F8F8F2"/>
                </a:solidFill>
                <a:latin typeface="Menlo"/>
              </a:rPr>
              <a:t>[</a:t>
            </a:r>
            <a:br>
              <a:rPr lang="en-US" sz="2400" b="1">
                <a:solidFill>
                  <a:srgbClr val="F8F8F2"/>
                </a:solidFill>
                <a:latin typeface="Menlo"/>
              </a:rPr>
            </a:br>
            <a:r>
              <a:rPr lang="en-US" sz="2400" b="1">
                <a:solidFill>
                  <a:srgbClr val="F8F8F2"/>
                </a:solidFill>
                <a:latin typeface="Menlo"/>
              </a:rPr>
              <a:t>            </a:t>
            </a:r>
            <a:r>
              <a:rPr lang="en-US" sz="2400" b="1">
                <a:solidFill>
                  <a:srgbClr val="E6DB74"/>
                </a:solidFill>
                <a:latin typeface="Menlo"/>
              </a:rPr>
              <a:t>'Dễ cài'</a:t>
            </a:r>
            <a:r>
              <a:rPr lang="en-US" sz="2400" b="1">
                <a:solidFill>
                  <a:srgbClr val="F8F8F2"/>
                </a:solidFill>
                <a:latin typeface="Menlo"/>
              </a:rPr>
              <a:t>, </a:t>
            </a:r>
            <a:r>
              <a:rPr lang="en-US" sz="2400" b="1">
                <a:solidFill>
                  <a:srgbClr val="E6DB74"/>
                </a:solidFill>
                <a:latin typeface="Menlo"/>
              </a:rPr>
              <a:t>'Code nhanh'</a:t>
            </a:r>
            <a:r>
              <a:rPr lang="en-US" sz="2400" b="1">
                <a:solidFill>
                  <a:srgbClr val="F8F8F2"/>
                </a:solidFill>
                <a:latin typeface="Menlo"/>
              </a:rPr>
              <a:t>, </a:t>
            </a:r>
            <a:r>
              <a:rPr lang="en-US" sz="2400" b="1">
                <a:solidFill>
                  <a:srgbClr val="E6DB74"/>
                </a:solidFill>
                <a:latin typeface="Menlo"/>
              </a:rPr>
              <a:t>'CMS'</a:t>
            </a:r>
            <a:r>
              <a:rPr lang="en-US" sz="2400" b="1">
                <a:solidFill>
                  <a:srgbClr val="F8F8F2"/>
                </a:solidFill>
                <a:latin typeface="Menlo"/>
              </a:rPr>
              <a:t>,</a:t>
            </a:r>
            <a:br>
              <a:rPr lang="en-US" sz="2400" b="1">
                <a:solidFill>
                  <a:srgbClr val="F8F8F2"/>
                </a:solidFill>
                <a:latin typeface="Menlo"/>
              </a:rPr>
            </a:br>
            <a:r>
              <a:rPr lang="en-US" sz="2400" b="1">
                <a:solidFill>
                  <a:srgbClr val="F8F8F2"/>
                </a:solidFill>
                <a:latin typeface="Menlo"/>
              </a:rPr>
              <a:t>            </a:t>
            </a:r>
            <a:r>
              <a:rPr lang="en-US" sz="2400" b="1">
                <a:solidFill>
                  <a:srgbClr val="E6DB74"/>
                </a:solidFill>
                <a:latin typeface="Menlo"/>
              </a:rPr>
              <a:t>'Chạy tít'</a:t>
            </a:r>
            <a:r>
              <a:rPr lang="en-US" sz="2400" b="1">
                <a:solidFill>
                  <a:srgbClr val="F8F8F2"/>
                </a:solidFill>
                <a:latin typeface="Menlo"/>
              </a:rPr>
              <a:t>, </a:t>
            </a:r>
            <a:r>
              <a:rPr lang="en-US" sz="2400" b="1">
                <a:solidFill>
                  <a:srgbClr val="E6DB74"/>
                </a:solidFill>
                <a:latin typeface="Menlo"/>
              </a:rPr>
              <a:t>'Microservices'</a:t>
            </a:r>
            <a:br>
              <a:rPr lang="en-US" sz="2400" b="1">
                <a:solidFill>
                  <a:srgbClr val="E6DB74"/>
                </a:solidFill>
                <a:latin typeface="Menlo"/>
              </a:rPr>
            </a:br>
            <a:r>
              <a:rPr lang="en-US" sz="2400" b="1">
                <a:solidFill>
                  <a:srgbClr val="E6DB74"/>
                </a:solidFill>
                <a:latin typeface="Menlo"/>
              </a:rPr>
              <a:t>        </a:t>
            </a:r>
            <a:r>
              <a:rPr lang="en-US" sz="2400" b="1">
                <a:solidFill>
                  <a:srgbClr val="F8F8F2"/>
                </a:solidFill>
                <a:latin typeface="Menlo"/>
              </a:rPr>
              <a:t>],</a:t>
            </a:r>
            <a:br>
              <a:rPr lang="en-US" sz="2400" b="1">
                <a:solidFill>
                  <a:srgbClr val="F8F8F2"/>
                </a:solidFill>
                <a:latin typeface="Menlo"/>
              </a:rPr>
            </a:br>
            <a:r>
              <a:rPr lang="en-US" sz="2400" b="1">
                <a:solidFill>
                  <a:srgbClr val="F8F8F2"/>
                </a:solidFill>
                <a:latin typeface="Menlo"/>
              </a:rPr>
              <a:t>    roadmap</a:t>
            </a:r>
            <a:r>
              <a:rPr lang="en-US" sz="2400" b="1">
                <a:solidFill>
                  <a:srgbClr val="F92672"/>
                </a:solidFill>
                <a:latin typeface="Menlo"/>
              </a:rPr>
              <a:t>:</a:t>
            </a:r>
            <a:br>
              <a:rPr lang="en-US" sz="2400" b="1">
                <a:solidFill>
                  <a:srgbClr val="F92672"/>
                </a:solidFill>
                <a:latin typeface="Menlo"/>
              </a:rPr>
            </a:br>
            <a:r>
              <a:rPr lang="en-US" sz="2400" b="1">
                <a:solidFill>
                  <a:srgbClr val="F92672"/>
                </a:solidFill>
                <a:latin typeface="Menlo"/>
              </a:rPr>
              <a:t>        </a:t>
            </a:r>
            <a:r>
              <a:rPr lang="en-US" sz="2400" b="1">
                <a:solidFill>
                  <a:srgbClr val="F8F8F2"/>
                </a:solidFill>
                <a:latin typeface="Menlo"/>
              </a:rPr>
              <a:t>[</a:t>
            </a:r>
            <a:br>
              <a:rPr lang="en-US" sz="2400" b="1">
                <a:solidFill>
                  <a:srgbClr val="F8F8F2"/>
                </a:solidFill>
                <a:latin typeface="Menlo"/>
              </a:rPr>
            </a:br>
            <a:r>
              <a:rPr lang="en-US" sz="2400" b="1">
                <a:solidFill>
                  <a:srgbClr val="F8F8F2"/>
                </a:solidFill>
                <a:latin typeface="Menlo"/>
              </a:rPr>
              <a:t>            </a:t>
            </a:r>
            <a:r>
              <a:rPr lang="en-US" sz="2400" b="1">
                <a:solidFill>
                  <a:srgbClr val="E6DB74"/>
                </a:solidFill>
                <a:latin typeface="Menlo"/>
              </a:rPr>
              <a:t>'Designer friendly'</a:t>
            </a:r>
            <a:r>
              <a:rPr lang="en-US" sz="2400" b="1">
                <a:solidFill>
                  <a:srgbClr val="F8F8F2"/>
                </a:solidFill>
                <a:latin typeface="Menlo"/>
              </a:rPr>
              <a:t>,</a:t>
            </a:r>
            <a:br>
              <a:rPr lang="en-US" sz="2400" b="1">
                <a:solidFill>
                  <a:srgbClr val="F8F8F2"/>
                </a:solidFill>
                <a:latin typeface="Menlo"/>
              </a:rPr>
            </a:br>
            <a:r>
              <a:rPr lang="en-US" sz="2400" b="1">
                <a:solidFill>
                  <a:srgbClr val="F8F8F2"/>
                </a:solidFill>
                <a:latin typeface="Menlo"/>
              </a:rPr>
              <a:t>            </a:t>
            </a:r>
            <a:r>
              <a:rPr lang="en-US" sz="2400" b="1">
                <a:solidFill>
                  <a:srgbClr val="E6DB74"/>
                </a:solidFill>
                <a:latin typeface="Menlo"/>
              </a:rPr>
              <a:t>'Dev friendly'</a:t>
            </a:r>
            <a:r>
              <a:rPr lang="en-US" sz="2400" b="1">
                <a:solidFill>
                  <a:srgbClr val="F8F8F2"/>
                </a:solidFill>
                <a:latin typeface="Menlo"/>
              </a:rPr>
              <a:t>,</a:t>
            </a:r>
            <a:br>
              <a:rPr lang="en-US" sz="2400" b="1">
                <a:solidFill>
                  <a:srgbClr val="F8F8F2"/>
                </a:solidFill>
                <a:latin typeface="Menlo"/>
              </a:rPr>
            </a:br>
            <a:r>
              <a:rPr lang="en-US" sz="2400" b="1">
                <a:solidFill>
                  <a:srgbClr val="F8F8F2"/>
                </a:solidFill>
                <a:latin typeface="Menlo"/>
              </a:rPr>
              <a:t>            </a:t>
            </a:r>
            <a:r>
              <a:rPr lang="en-US" sz="2400" b="1">
                <a:solidFill>
                  <a:srgbClr val="E6DB74"/>
                </a:solidFill>
                <a:latin typeface="Menlo"/>
              </a:rPr>
              <a:t>'User friendly'</a:t>
            </a:r>
            <a:br>
              <a:rPr lang="en-US" sz="2400" b="1">
                <a:solidFill>
                  <a:srgbClr val="E6DB74"/>
                </a:solidFill>
                <a:latin typeface="Menlo"/>
              </a:rPr>
            </a:br>
            <a:r>
              <a:rPr lang="en-US" sz="2400" b="1">
                <a:solidFill>
                  <a:srgbClr val="E6DB74"/>
                </a:solidFill>
                <a:latin typeface="Menlo"/>
              </a:rPr>
              <a:t>        </a:t>
            </a:r>
            <a:r>
              <a:rPr lang="en-US" sz="2400" b="1">
                <a:solidFill>
                  <a:srgbClr val="F8F8F2"/>
                </a:solidFill>
                <a:latin typeface="Menlo"/>
              </a:rPr>
              <a:t>],</a:t>
            </a:r>
            <a:br>
              <a:rPr lang="en-US" sz="2400" b="1">
                <a:solidFill>
                  <a:srgbClr val="F8F8F2"/>
                </a:solidFill>
                <a:latin typeface="Menlo"/>
              </a:rPr>
            </a:br>
            <a:r>
              <a:rPr lang="en-US" sz="2400" b="1">
                <a:solidFill>
                  <a:srgbClr val="F8F8F2"/>
                </a:solidFill>
                <a:latin typeface="Menlo"/>
              </a:rPr>
              <a:t>    more</a:t>
            </a:r>
            <a:r>
              <a:rPr lang="en-US" sz="2400" b="1">
                <a:solidFill>
                  <a:srgbClr val="F92672"/>
                </a:solidFill>
                <a:latin typeface="Menlo"/>
              </a:rPr>
              <a:t>: </a:t>
            </a:r>
            <a:r>
              <a:rPr lang="en-US" sz="2400" b="1">
                <a:solidFill>
                  <a:srgbClr val="E6DB74"/>
                </a:solidFill>
                <a:latin typeface="Menlo"/>
              </a:rPr>
              <a:t>'Tham khảo thêm'</a:t>
            </a:r>
            <a:r>
              <a:rPr lang="en-US" sz="2400" b="1">
                <a:solidFill>
                  <a:srgbClr val="FFFFFF"/>
                </a:solidFill>
                <a:latin typeface="Menlo"/>
              </a:rPr>
              <a:t>};</a:t>
            </a:r>
            <a:endParaRPr lang="en-US" sz="2400" b="1">
              <a:solidFill>
                <a:srgbClr val="FFFFFF"/>
              </a:solidFill>
            </a:endParaRPr>
          </a:p>
        </p:txBody>
      </p:sp>
    </p:spTree>
    <p:extLst>
      <p:ext uri="{BB962C8B-B14F-4D97-AF65-F5344CB8AC3E}">
        <p14:creationId xmlns:p14="http://schemas.microsoft.com/office/powerpoint/2010/main" val="204083347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750"/>
            <a:ext cx="9220200" cy="1981200"/>
          </a:xfrm>
        </p:spPr>
        <p:txBody>
          <a:bodyPr>
            <a:normAutofit fontScale="90000"/>
          </a:bodyPr>
          <a:lstStyle/>
          <a:p>
            <a:r>
              <a:rPr lang="en-US" sz="4000"/>
              <a:t>Install by bash</a:t>
            </a:r>
            <a:br>
              <a:rPr lang="en-US" sz="4000"/>
            </a:br>
            <a:r>
              <a:rPr lang="en-US" sz="5300" b="1">
                <a:solidFill>
                  <a:srgbClr val="7DBD00"/>
                </a:solidFill>
                <a:latin typeface="Consolas"/>
                <a:cs typeface="Consolas"/>
              </a:rPr>
              <a:t>bash &lt;(curl –s http://arrowjs.io/install.sh)</a:t>
            </a:r>
          </a:p>
        </p:txBody>
      </p:sp>
      <p:sp>
        <p:nvSpPr>
          <p:cNvPr id="3" name="TextBox 2"/>
          <p:cNvSpPr txBox="1"/>
          <p:nvPr/>
        </p:nvSpPr>
        <p:spPr>
          <a:xfrm>
            <a:off x="685800" y="4019550"/>
            <a:ext cx="7777577" cy="646331"/>
          </a:xfrm>
          <a:prstGeom prst="rect">
            <a:avLst/>
          </a:prstGeom>
          <a:noFill/>
        </p:spPr>
        <p:txBody>
          <a:bodyPr wrap="none" rtlCol="0">
            <a:spAutoFit/>
          </a:bodyPr>
          <a:lstStyle/>
          <a:p>
            <a:r>
              <a:rPr lang="en-US" i="1">
                <a:solidFill>
                  <a:srgbClr val="FFFFFF"/>
                </a:solidFill>
              </a:rPr>
              <a:t>Cài đặt Node.js, Postgresql, Redis tự động clone CMS mới nhất. Đã kiểm thử trên</a:t>
            </a:r>
            <a:br>
              <a:rPr lang="en-US" i="1">
                <a:solidFill>
                  <a:srgbClr val="FFFFFF"/>
                </a:solidFill>
              </a:rPr>
            </a:br>
            <a:r>
              <a:rPr lang="en-US" i="1">
                <a:solidFill>
                  <a:srgbClr val="FFFFFF"/>
                </a:solidFill>
              </a:rPr>
              <a:t>CentOS 6, 7, Debian 8, Ubuntu 15.04, Fedora…</a:t>
            </a:r>
          </a:p>
        </p:txBody>
      </p:sp>
    </p:spTree>
    <p:extLst>
      <p:ext uri="{BB962C8B-B14F-4D97-AF65-F5344CB8AC3E}">
        <p14:creationId xmlns:p14="http://schemas.microsoft.com/office/powerpoint/2010/main" val="415316315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57350"/>
            <a:ext cx="8610600" cy="1828800"/>
          </a:xfrm>
        </p:spPr>
        <p:txBody>
          <a:bodyPr>
            <a:normAutofit/>
          </a:bodyPr>
          <a:lstStyle/>
          <a:p>
            <a:r>
              <a:rPr lang="en-US" sz="4400"/>
              <a:t>Install by Node.js npm</a:t>
            </a:r>
            <a:br>
              <a:rPr lang="en-US" sz="4400"/>
            </a:br>
            <a:r>
              <a:rPr lang="en-US" sz="4800" b="1">
                <a:solidFill>
                  <a:srgbClr val="7DBD00"/>
                </a:solidFill>
                <a:latin typeface="Consolas"/>
                <a:cs typeface="Consolas"/>
              </a:rPr>
              <a:t>npm install arrowjs</a:t>
            </a:r>
          </a:p>
        </p:txBody>
      </p:sp>
    </p:spTree>
    <p:extLst>
      <p:ext uri="{BB962C8B-B14F-4D97-AF65-F5344CB8AC3E}">
        <p14:creationId xmlns:p14="http://schemas.microsoft.com/office/powerpoint/2010/main" val="326610448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3550"/>
            <a:ext cx="8610600" cy="1828800"/>
          </a:xfrm>
        </p:spPr>
        <p:txBody>
          <a:bodyPr>
            <a:normAutofit/>
          </a:bodyPr>
          <a:lstStyle/>
          <a:p>
            <a:r>
              <a:rPr lang="en-US" sz="4400"/>
              <a:t>Install by Docker</a:t>
            </a:r>
            <a:br>
              <a:rPr lang="en-US" sz="4400"/>
            </a:br>
            <a:r>
              <a:rPr lang="en-US" sz="4800" b="1">
                <a:solidFill>
                  <a:srgbClr val="7DBD00"/>
                </a:solidFill>
                <a:latin typeface="Consolas"/>
                <a:cs typeface="Consolas"/>
              </a:rPr>
              <a:t>sudo docker pull arrowjs</a:t>
            </a:r>
          </a:p>
        </p:txBody>
      </p:sp>
      <p:sp>
        <p:nvSpPr>
          <p:cNvPr id="3" name="8-Point Star 2"/>
          <p:cNvSpPr/>
          <p:nvPr/>
        </p:nvSpPr>
        <p:spPr>
          <a:xfrm rot="20745795">
            <a:off x="6856422" y="3542424"/>
            <a:ext cx="1879520" cy="1461268"/>
          </a:xfrm>
          <a:prstGeom prst="star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Sẽ làm !</a:t>
            </a:r>
          </a:p>
        </p:txBody>
      </p:sp>
    </p:spTree>
    <p:extLst>
      <p:ext uri="{BB962C8B-B14F-4D97-AF65-F5344CB8AC3E}">
        <p14:creationId xmlns:p14="http://schemas.microsoft.com/office/powerpoint/2010/main" val="430221388"/>
      </p:ext>
    </p:extLst>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29052" y="11557"/>
            <a:ext cx="8686800" cy="4124325"/>
          </a:xfrm>
        </p:spPr>
        <p:txBody>
          <a:bodyPr>
            <a:normAutofit lnSpcReduction="10000"/>
          </a:bodyPr>
          <a:lstStyle/>
          <a:p>
            <a:r>
              <a:rPr lang="en-US"/>
              <a:t>Nâng cấp Node.js 4.x</a:t>
            </a:r>
          </a:p>
          <a:p>
            <a:pPr marL="457200" lvl="1" indent="0">
              <a:spcBef>
                <a:spcPts val="600"/>
              </a:spcBef>
              <a:buNone/>
            </a:pPr>
            <a:r>
              <a:rPr lang="en-US" sz="2000">
                <a:solidFill>
                  <a:srgbClr val="ECF613"/>
                </a:solidFill>
                <a:latin typeface="Consolas"/>
                <a:cs typeface="Consolas"/>
              </a:rPr>
              <a:t>$wget </a:t>
            </a:r>
            <a:r>
              <a:rPr lang="en-US" sz="2000">
                <a:solidFill>
                  <a:srgbClr val="ECF613"/>
                </a:solidFill>
                <a:latin typeface="Consolas"/>
                <a:cs typeface="Consolas"/>
                <a:hlinkClick r:id="rId2"/>
              </a:rPr>
              <a:t>http://node-arm.herokuapp.com/node_latest_armhf.deb</a:t>
            </a:r>
            <a:endParaRPr lang="en-US" sz="2000">
              <a:solidFill>
                <a:srgbClr val="ECF613"/>
              </a:solidFill>
              <a:latin typeface="Consolas"/>
              <a:cs typeface="Consolas"/>
            </a:endParaRPr>
          </a:p>
          <a:p>
            <a:pPr marL="457200" lvl="1" indent="0">
              <a:spcBef>
                <a:spcPts val="600"/>
              </a:spcBef>
              <a:buNone/>
            </a:pPr>
            <a:r>
              <a:rPr lang="en-US" sz="2000">
                <a:solidFill>
                  <a:srgbClr val="ECF613"/>
                </a:solidFill>
                <a:latin typeface="Consolas"/>
                <a:cs typeface="Consolas"/>
              </a:rPr>
              <a:t>$sudo dpkg -i node_latest_armhf.deb</a:t>
            </a:r>
          </a:p>
          <a:p>
            <a:r>
              <a:rPr lang="en-US"/>
              <a:t>Cài đặt Postgresql 9.4, Redis</a:t>
            </a:r>
          </a:p>
          <a:p>
            <a:r>
              <a:rPr lang="en-US"/>
              <a:t>Cài đặt CMS</a:t>
            </a:r>
          </a:p>
          <a:p>
            <a:pPr marL="457200" lvl="1" indent="0">
              <a:buNone/>
            </a:pPr>
            <a:r>
              <a:rPr lang="en-US" sz="2000">
                <a:solidFill>
                  <a:srgbClr val="ECF613"/>
                </a:solidFill>
                <a:latin typeface="Consolas"/>
                <a:cs typeface="Consolas"/>
              </a:rPr>
              <a:t>$git clone https://github.com/arrowjs/CMS.git</a:t>
            </a:r>
            <a:br>
              <a:rPr lang="en-US" sz="2000">
                <a:solidFill>
                  <a:srgbClr val="ECF613"/>
                </a:solidFill>
                <a:latin typeface="Consolas"/>
                <a:cs typeface="Consolas"/>
              </a:rPr>
            </a:br>
            <a:r>
              <a:rPr lang="en-US" sz="2000">
                <a:solidFill>
                  <a:srgbClr val="ECF613"/>
                </a:solidFill>
                <a:latin typeface="Consolas"/>
                <a:cs typeface="Consolas"/>
              </a:rPr>
              <a:t>cd cms</a:t>
            </a:r>
            <a:br>
              <a:rPr lang="en-US" sz="2000">
                <a:solidFill>
                  <a:srgbClr val="ECF613"/>
                </a:solidFill>
                <a:latin typeface="Consolas"/>
                <a:cs typeface="Consolas"/>
              </a:rPr>
            </a:br>
            <a:r>
              <a:rPr lang="en-US" sz="2000">
                <a:solidFill>
                  <a:srgbClr val="ECF613"/>
                </a:solidFill>
                <a:latin typeface="Consolas"/>
                <a:cs typeface="Consolas"/>
              </a:rPr>
              <a:t>npm install</a:t>
            </a:r>
            <a:br>
              <a:rPr lang="en-US" sz="2000">
                <a:solidFill>
                  <a:srgbClr val="ECF613"/>
                </a:solidFill>
                <a:latin typeface="Consolas"/>
                <a:cs typeface="Consolas"/>
              </a:rPr>
            </a:br>
            <a:r>
              <a:rPr lang="en-US" sz="2000">
                <a:solidFill>
                  <a:srgbClr val="ECF613"/>
                </a:solidFill>
                <a:latin typeface="Consolas"/>
                <a:cs typeface="Consolas"/>
              </a:rPr>
              <a:t>npm start</a:t>
            </a:r>
          </a:p>
        </p:txBody>
      </p:sp>
      <p:pic>
        <p:nvPicPr>
          <p:cNvPr id="3" name="Picture 2" descr="pi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1484" y="2125909"/>
            <a:ext cx="2133600" cy="3006622"/>
          </a:xfrm>
          <a:prstGeom prst="rect">
            <a:avLst/>
          </a:prstGeom>
        </p:spPr>
      </p:pic>
      <p:sp>
        <p:nvSpPr>
          <p:cNvPr id="5" name="8-Point Star 4"/>
          <p:cNvSpPr/>
          <p:nvPr/>
        </p:nvSpPr>
        <p:spPr>
          <a:xfrm rot="20745795">
            <a:off x="5484821" y="3618626"/>
            <a:ext cx="1879520" cy="1461268"/>
          </a:xfrm>
          <a:prstGeom prst="star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Chạy tít !</a:t>
            </a:r>
          </a:p>
        </p:txBody>
      </p:sp>
    </p:spTree>
    <p:extLst>
      <p:ext uri="{BB962C8B-B14F-4D97-AF65-F5344CB8AC3E}">
        <p14:creationId xmlns:p14="http://schemas.microsoft.com/office/powerpoint/2010/main" val="11359779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05000" y="819150"/>
            <a:ext cx="5638800" cy="3511730"/>
          </a:xfrm>
          <a:prstGeom prst="rect">
            <a:avLst/>
          </a:prstGeom>
          <a:noFill/>
        </p:spPr>
        <p:txBody>
          <a:bodyPr wrap="square" rtlCol="0">
            <a:spAutoFit/>
          </a:bodyPr>
          <a:lstStyle/>
          <a:p>
            <a:pPr marL="342900" indent="-342900">
              <a:lnSpc>
                <a:spcPct val="130000"/>
              </a:lnSpc>
              <a:buFont typeface="+mj-lt"/>
              <a:buAutoNum type="arabicPeriod"/>
            </a:pPr>
            <a:r>
              <a:rPr lang="en-US" sz="2800" b="1">
                <a:solidFill>
                  <a:schemeClr val="tx1">
                    <a:lumMod val="65000"/>
                    <a:lumOff val="35000"/>
                  </a:schemeClr>
                </a:solidFill>
                <a:latin typeface="Corbel"/>
                <a:cs typeface="Corbel"/>
              </a:rPr>
              <a:t>Dễ cài</a:t>
            </a:r>
          </a:p>
          <a:p>
            <a:pPr marL="342900" indent="-342900">
              <a:lnSpc>
                <a:spcPct val="130000"/>
              </a:lnSpc>
              <a:buFont typeface="+mj-lt"/>
              <a:buAutoNum type="arabicPeriod"/>
            </a:pPr>
            <a:r>
              <a:rPr lang="en-US" sz="6000" b="1">
                <a:solidFill>
                  <a:schemeClr val="bg1"/>
                </a:solidFill>
                <a:latin typeface="Corbel"/>
                <a:cs typeface="Corbel"/>
              </a:rPr>
              <a:t>Code nhanh</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CMS</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Tốc độ - chịu tải</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Microservices</a:t>
            </a:r>
          </a:p>
        </p:txBody>
      </p:sp>
    </p:spTree>
    <p:extLst>
      <p:ext uri="{BB962C8B-B14F-4D97-AF65-F5344CB8AC3E}">
        <p14:creationId xmlns:p14="http://schemas.microsoft.com/office/powerpoint/2010/main" val="38549526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04950"/>
            <a:ext cx="8610600" cy="1905000"/>
          </a:xfrm>
        </p:spPr>
        <p:txBody>
          <a:bodyPr>
            <a:noAutofit/>
          </a:bodyPr>
          <a:lstStyle/>
          <a:p>
            <a:r>
              <a:rPr lang="en-US" sz="4400"/>
              <a:t>Tạo web app</a:t>
            </a:r>
            <a:br>
              <a:rPr lang="en-US" sz="4400"/>
            </a:br>
            <a:r>
              <a:rPr lang="en-US" sz="6000"/>
              <a:t> </a:t>
            </a:r>
            <a:r>
              <a:rPr lang="en-US" sz="6000" b="1">
                <a:solidFill>
                  <a:srgbClr val="7DBD00"/>
                </a:solidFill>
                <a:latin typeface="Consolas"/>
                <a:cs typeface="Consolas"/>
              </a:rPr>
              <a:t>yo arrowjs</a:t>
            </a:r>
            <a:endParaRPr lang="en-US" sz="6000"/>
          </a:p>
        </p:txBody>
      </p:sp>
    </p:spTree>
    <p:extLst>
      <p:ext uri="{BB962C8B-B14F-4D97-AF65-F5344CB8AC3E}">
        <p14:creationId xmlns:p14="http://schemas.microsoft.com/office/powerpoint/2010/main" val="303392301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04950"/>
            <a:ext cx="8610600" cy="1905000"/>
          </a:xfrm>
        </p:spPr>
        <p:txBody>
          <a:bodyPr>
            <a:noAutofit/>
          </a:bodyPr>
          <a:lstStyle/>
          <a:p>
            <a:r>
              <a:rPr lang="en-US" sz="4800"/>
              <a:t>Tạo feature</a:t>
            </a:r>
            <a:r>
              <a:rPr lang="en-US" sz="6000"/>
              <a:t/>
            </a:r>
            <a:br>
              <a:rPr lang="en-US" sz="6000"/>
            </a:br>
            <a:r>
              <a:rPr lang="en-US" sz="4400" b="1">
                <a:solidFill>
                  <a:srgbClr val="7DBD00"/>
                </a:solidFill>
                <a:latin typeface="Consolas"/>
                <a:cs typeface="Consolas"/>
              </a:rPr>
              <a:t>yo arrowjs:feature "name"</a:t>
            </a:r>
            <a:endParaRPr lang="en-US" sz="4400"/>
          </a:p>
        </p:txBody>
      </p:sp>
    </p:spTree>
    <p:extLst>
      <p:ext uri="{BB962C8B-B14F-4D97-AF65-F5344CB8AC3E}">
        <p14:creationId xmlns:p14="http://schemas.microsoft.com/office/powerpoint/2010/main" val="88649201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Demo</a:t>
            </a:r>
          </a:p>
        </p:txBody>
      </p:sp>
      <p:sp>
        <p:nvSpPr>
          <p:cNvPr id="3" name="Content Placeholder 2"/>
          <p:cNvSpPr>
            <a:spLocks noGrp="1"/>
          </p:cNvSpPr>
          <p:nvPr>
            <p:ph idx="1"/>
          </p:nvPr>
        </p:nvSpPr>
        <p:spPr/>
        <p:txBody>
          <a:bodyPr/>
          <a:lstStyle/>
          <a:p>
            <a:r>
              <a:rPr lang="en-US"/>
              <a:t>Tạo ứng dụng</a:t>
            </a:r>
          </a:p>
          <a:p>
            <a:r>
              <a:rPr lang="en-US"/>
              <a:t>Tạo feature</a:t>
            </a:r>
          </a:p>
          <a:p>
            <a:r>
              <a:rPr lang="en-US"/>
              <a:t>Tạo model</a:t>
            </a:r>
          </a:p>
          <a:p>
            <a:r>
              <a:rPr lang="en-US"/>
              <a:t>Kết nối cơ sở dữ liệu</a:t>
            </a:r>
          </a:p>
          <a:p>
            <a:r>
              <a:rPr lang="en-US"/>
              <a:t>Thử REST</a:t>
            </a:r>
          </a:p>
        </p:txBody>
      </p:sp>
    </p:spTree>
    <p:extLst>
      <p:ext uri="{BB962C8B-B14F-4D97-AF65-F5344CB8AC3E}">
        <p14:creationId xmlns:p14="http://schemas.microsoft.com/office/powerpoint/2010/main" val="13721504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7150"/>
            <a:ext cx="8610600" cy="838200"/>
          </a:xfrm>
        </p:spPr>
        <p:txBody>
          <a:bodyPr>
            <a:normAutofit/>
          </a:bodyPr>
          <a:lstStyle/>
          <a:p>
            <a:r>
              <a:rPr lang="en-US" sz="4800" b="1"/>
              <a:t>Theme – View Template</a:t>
            </a:r>
          </a:p>
        </p:txBody>
      </p:sp>
      <p:sp>
        <p:nvSpPr>
          <p:cNvPr id="4" name="TextBox 3"/>
          <p:cNvSpPr txBox="1"/>
          <p:nvPr/>
        </p:nvSpPr>
        <p:spPr>
          <a:xfrm>
            <a:off x="1524000" y="916722"/>
            <a:ext cx="6824479" cy="4093428"/>
          </a:xfrm>
          <a:prstGeom prst="rect">
            <a:avLst/>
          </a:prstGeom>
          <a:noFill/>
        </p:spPr>
        <p:txBody>
          <a:bodyPr wrap="none" rtlCol="0">
            <a:spAutoFit/>
          </a:bodyPr>
          <a:lstStyle/>
          <a:p>
            <a:r>
              <a:rPr lang="en-US" sz="2000">
                <a:solidFill>
                  <a:srgbClr val="F8F8F2"/>
                </a:solidFill>
                <a:latin typeface="Menlo"/>
              </a:rPr>
              <a:t>{% </a:t>
            </a:r>
            <a:r>
              <a:rPr lang="en-US" sz="2000">
                <a:solidFill>
                  <a:srgbClr val="F92672"/>
                </a:solidFill>
                <a:latin typeface="Menlo"/>
              </a:rPr>
              <a:t>extends </a:t>
            </a:r>
            <a:r>
              <a:rPr lang="en-US" sz="2000">
                <a:solidFill>
                  <a:srgbClr val="E6DB74"/>
                </a:solidFill>
                <a:latin typeface="Menlo"/>
              </a:rPr>
              <a:t>"base.html" </a:t>
            </a:r>
            <a:r>
              <a:rPr lang="en-US" sz="2000">
                <a:solidFill>
                  <a:srgbClr val="F8F8F2"/>
                </a:solidFill>
                <a:latin typeface="Menlo"/>
              </a:rPr>
              <a:t>%}</a:t>
            </a:r>
            <a:br>
              <a:rPr lang="en-US" sz="2000">
                <a:solidFill>
                  <a:srgbClr val="F8F8F2"/>
                </a:solidFill>
                <a:latin typeface="Menlo"/>
              </a:rPr>
            </a:br>
            <a:r>
              <a:rPr lang="en-US" sz="2000">
                <a:solidFill>
                  <a:srgbClr val="F8F8F2"/>
                </a:solidFill>
                <a:latin typeface="Menlo"/>
              </a:rPr>
              <a:t/>
            </a:r>
            <a:br>
              <a:rPr lang="en-US" sz="2000">
                <a:solidFill>
                  <a:srgbClr val="F8F8F2"/>
                </a:solidFill>
                <a:latin typeface="Menlo"/>
              </a:rPr>
            </a:br>
            <a:r>
              <a:rPr lang="en-US" sz="2000">
                <a:solidFill>
                  <a:srgbClr val="F8F8F2"/>
                </a:solidFill>
                <a:latin typeface="Menlo"/>
              </a:rPr>
              <a:t>{% </a:t>
            </a:r>
            <a:r>
              <a:rPr lang="en-US" sz="2000">
                <a:solidFill>
                  <a:srgbClr val="F92672"/>
                </a:solidFill>
                <a:latin typeface="Menlo"/>
              </a:rPr>
              <a:t>block </a:t>
            </a:r>
            <a:r>
              <a:rPr lang="en-US" sz="2000">
                <a:solidFill>
                  <a:srgbClr val="F8F8F2"/>
                </a:solidFill>
                <a:latin typeface="Menlo"/>
              </a:rPr>
              <a:t>header %}</a:t>
            </a:r>
            <a:br>
              <a:rPr lang="en-US" sz="2000">
                <a:solidFill>
                  <a:srgbClr val="F8F8F2"/>
                </a:solidFill>
                <a:latin typeface="Menlo"/>
              </a:rPr>
            </a:br>
            <a:r>
              <a:rPr lang="en-US" sz="2000">
                <a:solidFill>
                  <a:srgbClr val="F8F8F2"/>
                </a:solidFill>
                <a:latin typeface="Menlo"/>
              </a:rPr>
              <a:t>    &lt;</a:t>
            </a:r>
            <a:r>
              <a:rPr lang="en-US" sz="2000">
                <a:solidFill>
                  <a:srgbClr val="E3E3FF"/>
                </a:solidFill>
                <a:latin typeface="Menlo"/>
              </a:rPr>
              <a:t>h1</a:t>
            </a:r>
            <a:r>
              <a:rPr lang="en-US" sz="2000">
                <a:solidFill>
                  <a:srgbClr val="F8F8F2"/>
                </a:solidFill>
                <a:latin typeface="Menlo"/>
              </a:rPr>
              <a:t>&gt;{{ title }}&lt;/</a:t>
            </a:r>
            <a:r>
              <a:rPr lang="en-US" sz="2000">
                <a:solidFill>
                  <a:srgbClr val="E3E3FF"/>
                </a:solidFill>
                <a:latin typeface="Menlo"/>
              </a:rPr>
              <a:t>h1</a:t>
            </a:r>
            <a:r>
              <a:rPr lang="en-US" sz="2000">
                <a:solidFill>
                  <a:srgbClr val="F8F8F2"/>
                </a:solidFill>
                <a:latin typeface="Menlo"/>
              </a:rPr>
              <a:t>&gt;</a:t>
            </a:r>
            <a:br>
              <a:rPr lang="en-US" sz="2000">
                <a:solidFill>
                  <a:srgbClr val="F8F8F2"/>
                </a:solidFill>
                <a:latin typeface="Menlo"/>
              </a:rPr>
            </a:br>
            <a:r>
              <a:rPr lang="en-US" sz="2000">
                <a:solidFill>
                  <a:srgbClr val="F8F8F2"/>
                </a:solidFill>
                <a:latin typeface="Menlo"/>
              </a:rPr>
              <a:t>{% </a:t>
            </a:r>
            <a:r>
              <a:rPr lang="en-US" sz="2000">
                <a:solidFill>
                  <a:srgbClr val="F92672"/>
                </a:solidFill>
                <a:latin typeface="Menlo"/>
              </a:rPr>
              <a:t>endblock </a:t>
            </a:r>
            <a:r>
              <a:rPr lang="en-US" sz="2000">
                <a:solidFill>
                  <a:srgbClr val="F8F8F2"/>
                </a:solidFill>
                <a:latin typeface="Menlo"/>
              </a:rPr>
              <a:t>%}</a:t>
            </a:r>
            <a:br>
              <a:rPr lang="en-US" sz="2000">
                <a:solidFill>
                  <a:srgbClr val="F8F8F2"/>
                </a:solidFill>
                <a:latin typeface="Menlo"/>
              </a:rPr>
            </a:br>
            <a:r>
              <a:rPr lang="en-US" sz="2000">
                <a:solidFill>
                  <a:srgbClr val="F8F8F2"/>
                </a:solidFill>
                <a:latin typeface="Menlo"/>
              </a:rPr>
              <a:t/>
            </a:r>
            <a:br>
              <a:rPr lang="en-US" sz="2000">
                <a:solidFill>
                  <a:srgbClr val="F8F8F2"/>
                </a:solidFill>
                <a:latin typeface="Menlo"/>
              </a:rPr>
            </a:br>
            <a:r>
              <a:rPr lang="en-US" sz="2000">
                <a:solidFill>
                  <a:srgbClr val="F8F8F2"/>
                </a:solidFill>
                <a:latin typeface="Menlo"/>
              </a:rPr>
              <a:t>{% </a:t>
            </a:r>
            <a:r>
              <a:rPr lang="en-US" sz="2000">
                <a:solidFill>
                  <a:srgbClr val="F92672"/>
                </a:solidFill>
                <a:latin typeface="Menlo"/>
              </a:rPr>
              <a:t>block </a:t>
            </a:r>
            <a:r>
              <a:rPr lang="en-US" sz="2000">
                <a:solidFill>
                  <a:srgbClr val="F8F8F2"/>
                </a:solidFill>
                <a:latin typeface="Menlo"/>
              </a:rPr>
              <a:t>content %}</a:t>
            </a:r>
            <a:br>
              <a:rPr lang="en-US" sz="2000">
                <a:solidFill>
                  <a:srgbClr val="F8F8F2"/>
                </a:solidFill>
                <a:latin typeface="Menlo"/>
              </a:rPr>
            </a:br>
            <a:r>
              <a:rPr lang="en-US" sz="2000">
                <a:solidFill>
                  <a:srgbClr val="F8F8F2"/>
                </a:solidFill>
                <a:latin typeface="Menlo"/>
              </a:rPr>
              <a:t>    &lt;</a:t>
            </a:r>
            <a:r>
              <a:rPr lang="en-US" sz="2000">
                <a:solidFill>
                  <a:srgbClr val="E3E3FF"/>
                </a:solidFill>
                <a:latin typeface="Menlo"/>
              </a:rPr>
              <a:t>ul</a:t>
            </a:r>
            <a:r>
              <a:rPr lang="en-US" sz="2000">
                <a:solidFill>
                  <a:srgbClr val="F8F8F2"/>
                </a:solidFill>
                <a:latin typeface="Menlo"/>
              </a:rPr>
              <a:t>&gt;</a:t>
            </a:r>
            <a:br>
              <a:rPr lang="en-US" sz="2000">
                <a:solidFill>
                  <a:srgbClr val="F8F8F2"/>
                </a:solidFill>
                <a:latin typeface="Menlo"/>
              </a:rPr>
            </a:br>
            <a:r>
              <a:rPr lang="en-US" sz="2000">
                <a:solidFill>
                  <a:srgbClr val="F8F8F2"/>
                </a:solidFill>
                <a:latin typeface="Menlo"/>
              </a:rPr>
              <a:t>        {% </a:t>
            </a:r>
            <a:r>
              <a:rPr lang="en-US" sz="2000">
                <a:solidFill>
                  <a:srgbClr val="F92672"/>
                </a:solidFill>
                <a:latin typeface="Menlo"/>
              </a:rPr>
              <a:t>for </a:t>
            </a:r>
            <a:r>
              <a:rPr lang="en-US" sz="2000">
                <a:solidFill>
                  <a:srgbClr val="F8F8F2"/>
                </a:solidFill>
                <a:latin typeface="Menlo"/>
              </a:rPr>
              <a:t>name</a:t>
            </a:r>
            <a:r>
              <a:rPr lang="en-US" sz="2000">
                <a:solidFill>
                  <a:srgbClr val="F92672"/>
                </a:solidFill>
                <a:latin typeface="Menlo"/>
              </a:rPr>
              <a:t>, </a:t>
            </a:r>
            <a:r>
              <a:rPr lang="en-US" sz="2000">
                <a:solidFill>
                  <a:srgbClr val="F8F8F2"/>
                </a:solidFill>
                <a:latin typeface="Menlo"/>
              </a:rPr>
              <a:t>item </a:t>
            </a:r>
            <a:r>
              <a:rPr lang="en-US" sz="2000">
                <a:solidFill>
                  <a:srgbClr val="F92672"/>
                </a:solidFill>
                <a:latin typeface="Menlo"/>
              </a:rPr>
              <a:t>in </a:t>
            </a:r>
            <a:r>
              <a:rPr lang="en-US" sz="2000">
                <a:solidFill>
                  <a:srgbClr val="F8F8F2"/>
                </a:solidFill>
                <a:latin typeface="Menlo"/>
              </a:rPr>
              <a:t>items %}</a:t>
            </a:r>
            <a:br>
              <a:rPr lang="en-US" sz="2000">
                <a:solidFill>
                  <a:srgbClr val="F8F8F2"/>
                </a:solidFill>
                <a:latin typeface="Menlo"/>
              </a:rPr>
            </a:br>
            <a:r>
              <a:rPr lang="en-US" sz="2000">
                <a:solidFill>
                  <a:srgbClr val="F8F8F2"/>
                </a:solidFill>
                <a:latin typeface="Menlo"/>
              </a:rPr>
              <a:t>            &lt;</a:t>
            </a:r>
            <a:r>
              <a:rPr lang="en-US" sz="2000">
                <a:solidFill>
                  <a:srgbClr val="E3E3FF"/>
                </a:solidFill>
                <a:latin typeface="Menlo"/>
              </a:rPr>
              <a:t>li</a:t>
            </a:r>
            <a:r>
              <a:rPr lang="en-US" sz="2000">
                <a:solidFill>
                  <a:srgbClr val="F8F8F2"/>
                </a:solidFill>
                <a:latin typeface="Menlo"/>
              </a:rPr>
              <a:t>&gt;{{ name }}: {{ item }}&lt;/</a:t>
            </a:r>
            <a:r>
              <a:rPr lang="en-US" sz="2000">
                <a:solidFill>
                  <a:srgbClr val="E3E3FF"/>
                </a:solidFill>
                <a:latin typeface="Menlo"/>
              </a:rPr>
              <a:t>li</a:t>
            </a:r>
            <a:r>
              <a:rPr lang="en-US" sz="2000">
                <a:solidFill>
                  <a:srgbClr val="F8F8F2"/>
                </a:solidFill>
                <a:latin typeface="Menlo"/>
              </a:rPr>
              <a:t>&gt;</a:t>
            </a:r>
            <a:br>
              <a:rPr lang="en-US" sz="2000">
                <a:solidFill>
                  <a:srgbClr val="F8F8F2"/>
                </a:solidFill>
                <a:latin typeface="Menlo"/>
              </a:rPr>
            </a:br>
            <a:r>
              <a:rPr lang="en-US" sz="2000">
                <a:solidFill>
                  <a:srgbClr val="F8F8F2"/>
                </a:solidFill>
                <a:latin typeface="Menlo"/>
              </a:rPr>
              <a:t>        {% </a:t>
            </a:r>
            <a:r>
              <a:rPr lang="en-US" sz="2000">
                <a:solidFill>
                  <a:srgbClr val="F92672"/>
                </a:solidFill>
                <a:latin typeface="Menlo"/>
              </a:rPr>
              <a:t>endfor </a:t>
            </a:r>
            <a:r>
              <a:rPr lang="en-US" sz="2000">
                <a:solidFill>
                  <a:srgbClr val="F8F8F2"/>
                </a:solidFill>
                <a:latin typeface="Menlo"/>
              </a:rPr>
              <a:t>%}</a:t>
            </a:r>
            <a:br>
              <a:rPr lang="en-US" sz="2000">
                <a:solidFill>
                  <a:srgbClr val="F8F8F2"/>
                </a:solidFill>
                <a:latin typeface="Menlo"/>
              </a:rPr>
            </a:br>
            <a:r>
              <a:rPr lang="en-US" sz="2000">
                <a:solidFill>
                  <a:srgbClr val="F8F8F2"/>
                </a:solidFill>
                <a:latin typeface="Menlo"/>
              </a:rPr>
              <a:t>    &lt;/</a:t>
            </a:r>
            <a:r>
              <a:rPr lang="en-US" sz="2000">
                <a:solidFill>
                  <a:srgbClr val="E3E3FF"/>
                </a:solidFill>
                <a:latin typeface="Menlo"/>
              </a:rPr>
              <a:t>ul</a:t>
            </a:r>
            <a:r>
              <a:rPr lang="en-US" sz="2000">
                <a:solidFill>
                  <a:srgbClr val="F8F8F2"/>
                </a:solidFill>
                <a:latin typeface="Menlo"/>
              </a:rPr>
              <a:t>&gt;</a:t>
            </a:r>
            <a:br>
              <a:rPr lang="en-US" sz="2000">
                <a:solidFill>
                  <a:srgbClr val="F8F8F2"/>
                </a:solidFill>
                <a:latin typeface="Menlo"/>
              </a:rPr>
            </a:br>
            <a:r>
              <a:rPr lang="en-US" sz="2000">
                <a:solidFill>
                  <a:srgbClr val="F8F8F2"/>
                </a:solidFill>
                <a:latin typeface="Menlo"/>
              </a:rPr>
              <a:t>{% </a:t>
            </a:r>
            <a:r>
              <a:rPr lang="en-US" sz="2000">
                <a:solidFill>
                  <a:srgbClr val="F92672"/>
                </a:solidFill>
                <a:latin typeface="Menlo"/>
              </a:rPr>
              <a:t>endblock </a:t>
            </a:r>
            <a:r>
              <a:rPr lang="en-US" sz="2000">
                <a:solidFill>
                  <a:srgbClr val="F8F8F2"/>
                </a:solidFill>
                <a:latin typeface="Menlo"/>
              </a:rPr>
              <a:t>%}</a:t>
            </a:r>
            <a:endParaRPr lang="en-US"/>
          </a:p>
        </p:txBody>
      </p:sp>
    </p:spTree>
    <p:extLst>
      <p:ext uri="{BB962C8B-B14F-4D97-AF65-F5344CB8AC3E}">
        <p14:creationId xmlns:p14="http://schemas.microsoft.com/office/powerpoint/2010/main" val="40140031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Arrowjs dùng Nunjucks template</a:t>
            </a:r>
          </a:p>
        </p:txBody>
      </p:sp>
      <p:sp>
        <p:nvSpPr>
          <p:cNvPr id="3" name="Content Placeholder 2"/>
          <p:cNvSpPr>
            <a:spLocks noGrp="1"/>
          </p:cNvSpPr>
          <p:nvPr>
            <p:ph idx="1"/>
          </p:nvPr>
        </p:nvSpPr>
        <p:spPr/>
        <p:txBody>
          <a:bodyPr/>
          <a:lstStyle/>
          <a:p>
            <a:r>
              <a:rPr lang="en-US"/>
              <a:t>Kế thừa  ~ </a:t>
            </a:r>
            <a:r>
              <a:rPr lang="en-US">
                <a:solidFill>
                  <a:srgbClr val="FFFF00"/>
                </a:solidFill>
              </a:rPr>
              <a:t>extend</a:t>
            </a:r>
          </a:p>
          <a:p>
            <a:r>
              <a:rPr lang="en-US"/>
              <a:t>Tái sử dụng ~ </a:t>
            </a:r>
            <a:r>
              <a:rPr lang="en-US">
                <a:solidFill>
                  <a:srgbClr val="FFFF00"/>
                </a:solidFill>
              </a:rPr>
              <a:t>marco, include, block </a:t>
            </a:r>
          </a:p>
          <a:p>
            <a:r>
              <a:rPr lang="en-US"/>
              <a:t>Logic ~ </a:t>
            </a:r>
            <a:r>
              <a:rPr lang="en-US">
                <a:solidFill>
                  <a:srgbClr val="FFFF00"/>
                </a:solidFill>
              </a:rPr>
              <a:t>if, for, range, cycler</a:t>
            </a:r>
          </a:p>
          <a:p>
            <a:r>
              <a:rPr lang="en-US"/>
              <a:t>Xử lý </a:t>
            </a:r>
            <a:r>
              <a:rPr lang="en-US">
                <a:solidFill>
                  <a:srgbClr val="FFFF00"/>
                </a:solidFill>
              </a:rPr>
              <a:t>async</a:t>
            </a:r>
          </a:p>
          <a:p>
            <a:r>
              <a:rPr lang="en-US"/>
              <a:t>Compile sẵn để tăng tốc</a:t>
            </a:r>
          </a:p>
        </p:txBody>
      </p:sp>
    </p:spTree>
    <p:extLst>
      <p:ext uri="{BB962C8B-B14F-4D97-AF65-F5344CB8AC3E}">
        <p14:creationId xmlns:p14="http://schemas.microsoft.com/office/powerpoint/2010/main" val="7322013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68" y="209550"/>
            <a:ext cx="8991600" cy="1828800"/>
          </a:xfrm>
        </p:spPr>
        <p:txBody>
          <a:bodyPr>
            <a:noAutofit/>
          </a:bodyPr>
          <a:lstStyle/>
          <a:p>
            <a:r>
              <a:rPr lang="en-US" sz="6000" b="1">
                <a:latin typeface="Corbel"/>
                <a:cs typeface="Corbel"/>
              </a:rPr>
              <a:t>Tại sao JavaScript và Node.js?</a:t>
            </a:r>
          </a:p>
        </p:txBody>
      </p:sp>
      <p:sp>
        <p:nvSpPr>
          <p:cNvPr id="3" name="TextBox 2"/>
          <p:cNvSpPr txBox="1"/>
          <p:nvPr/>
        </p:nvSpPr>
        <p:spPr>
          <a:xfrm>
            <a:off x="381000" y="2800350"/>
            <a:ext cx="8534400" cy="1815882"/>
          </a:xfrm>
          <a:prstGeom prst="rect">
            <a:avLst/>
          </a:prstGeom>
          <a:noFill/>
        </p:spPr>
        <p:txBody>
          <a:bodyPr wrap="square" rtlCol="0">
            <a:spAutoFit/>
          </a:bodyPr>
          <a:lstStyle/>
          <a:p>
            <a:r>
              <a:rPr lang="en-US" sz="5600" b="1">
                <a:solidFill>
                  <a:srgbClr val="ECF613"/>
                </a:solidFill>
                <a:latin typeface="Corbel"/>
                <a:cs typeface="Corbel"/>
              </a:rPr>
              <a:t>Lập trình frond end &amp; back end : 1 ngôn ngữ duy nhất</a:t>
            </a:r>
          </a:p>
        </p:txBody>
      </p:sp>
    </p:spTree>
    <p:extLst>
      <p:ext uri="{BB962C8B-B14F-4D97-AF65-F5344CB8AC3E}">
        <p14:creationId xmlns:p14="http://schemas.microsoft.com/office/powerpoint/2010/main" val="2472732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Sequelize ORM</a:t>
            </a:r>
          </a:p>
        </p:txBody>
      </p:sp>
      <p:sp>
        <p:nvSpPr>
          <p:cNvPr id="3" name="Content Placeholder 2"/>
          <p:cNvSpPr>
            <a:spLocks noGrp="1"/>
          </p:cNvSpPr>
          <p:nvPr>
            <p:ph idx="1"/>
          </p:nvPr>
        </p:nvSpPr>
        <p:spPr/>
        <p:txBody>
          <a:bodyPr>
            <a:normAutofit fontScale="92500" lnSpcReduction="20000"/>
          </a:bodyPr>
          <a:lstStyle/>
          <a:p>
            <a:r>
              <a:rPr lang="en-US"/>
              <a:t>Postgresql, MySQL, MariaDB, SQLite, MSSQL</a:t>
            </a:r>
          </a:p>
          <a:p>
            <a:r>
              <a:rPr lang="en-US"/>
              <a:t>Model definition, relations</a:t>
            </a:r>
          </a:p>
          <a:p>
            <a:r>
              <a:rPr lang="en-US"/>
              <a:t>Hook: </a:t>
            </a:r>
            <a:r>
              <a:rPr lang="en-US">
                <a:solidFill>
                  <a:srgbClr val="D4D400"/>
                </a:solidFill>
              </a:rPr>
              <a:t>cài đặt sự kiện trước, sau lệnh SQL</a:t>
            </a:r>
          </a:p>
          <a:p>
            <a:pPr lvl="1"/>
            <a:r>
              <a:rPr lang="en-US"/>
              <a:t>Instance Hook, Model Hook</a:t>
            </a:r>
          </a:p>
          <a:p>
            <a:r>
              <a:rPr lang="en-US"/>
              <a:t>Raw Query: </a:t>
            </a:r>
            <a:r>
              <a:rPr lang="en-US">
                <a:solidFill>
                  <a:srgbClr val="D4D400"/>
                </a:solidFill>
              </a:rPr>
              <a:t>khi ORM bất lực</a:t>
            </a:r>
          </a:p>
          <a:p>
            <a:r>
              <a:rPr lang="en-US"/>
              <a:t>Managed Transaction</a:t>
            </a:r>
          </a:p>
          <a:p>
            <a:r>
              <a:rPr lang="en-US"/>
              <a:t>Migration: </a:t>
            </a:r>
            <a:r>
              <a:rPr lang="en-US">
                <a:solidFill>
                  <a:srgbClr val="D4D400"/>
                </a:solidFill>
              </a:rPr>
              <a:t>chỉnh sửa, nâng cấp db schema</a:t>
            </a:r>
          </a:p>
        </p:txBody>
      </p:sp>
      <p:pic>
        <p:nvPicPr>
          <p:cNvPr id="4" name="Picture 3"/>
          <p:cNvPicPr>
            <a:picLocks noChangeAspect="1"/>
          </p:cNvPicPr>
          <p:nvPr/>
        </p:nvPicPr>
        <p:blipFill>
          <a:blip r:embed="rId2"/>
          <a:stretch>
            <a:fillRect/>
          </a:stretch>
        </p:blipFill>
        <p:spPr>
          <a:xfrm>
            <a:off x="7010400" y="2419350"/>
            <a:ext cx="1981200" cy="1981200"/>
          </a:xfrm>
          <a:prstGeom prst="rect">
            <a:avLst/>
          </a:prstGeom>
        </p:spPr>
      </p:pic>
    </p:spTree>
    <p:extLst>
      <p:ext uri="{BB962C8B-B14F-4D97-AF65-F5344CB8AC3E}">
        <p14:creationId xmlns:p14="http://schemas.microsoft.com/office/powerpoint/2010/main" val="417073794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0400" y="742950"/>
            <a:ext cx="3048000" cy="3511730"/>
          </a:xfrm>
          <a:prstGeom prst="rect">
            <a:avLst/>
          </a:prstGeom>
          <a:noFill/>
        </p:spPr>
        <p:txBody>
          <a:bodyPr wrap="square" rtlCol="0">
            <a:spAutoFit/>
          </a:bodyPr>
          <a:lstStyle/>
          <a:p>
            <a:pPr marL="342900" indent="-342900">
              <a:lnSpc>
                <a:spcPct val="130000"/>
              </a:lnSpc>
              <a:buFont typeface="+mj-lt"/>
              <a:buAutoNum type="arabicPeriod"/>
            </a:pPr>
            <a:r>
              <a:rPr lang="en-US" sz="2800" b="1">
                <a:solidFill>
                  <a:schemeClr val="tx1">
                    <a:lumMod val="65000"/>
                    <a:lumOff val="35000"/>
                  </a:schemeClr>
                </a:solidFill>
                <a:latin typeface="Corbel"/>
                <a:cs typeface="Corbel"/>
              </a:rPr>
              <a:t>Dễ cài</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Code nhanh</a:t>
            </a:r>
          </a:p>
          <a:p>
            <a:pPr marL="342900" indent="-342900">
              <a:lnSpc>
                <a:spcPct val="130000"/>
              </a:lnSpc>
              <a:buFont typeface="+mj-lt"/>
              <a:buAutoNum type="arabicPeriod"/>
            </a:pPr>
            <a:r>
              <a:rPr lang="en-US" sz="6000" b="1">
                <a:solidFill>
                  <a:schemeClr val="bg1"/>
                </a:solidFill>
                <a:latin typeface="Corbel"/>
                <a:cs typeface="Corbel"/>
              </a:rPr>
              <a:t>CMS</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Tốc độ, chịu tải</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Microservices</a:t>
            </a:r>
          </a:p>
        </p:txBody>
      </p:sp>
    </p:spTree>
    <p:extLst>
      <p:ext uri="{BB962C8B-B14F-4D97-AF65-F5344CB8AC3E}">
        <p14:creationId xmlns:p14="http://schemas.microsoft.com/office/powerpoint/2010/main" val="413713150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ms.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70000" y="0"/>
            <a:ext cx="6587023" cy="5143500"/>
          </a:xfrm>
          <a:prstGeom prst="rect">
            <a:avLst/>
          </a:prstGeom>
        </p:spPr>
      </p:pic>
    </p:spTree>
    <p:extLst>
      <p:ext uri="{BB962C8B-B14F-4D97-AF65-F5344CB8AC3E}">
        <p14:creationId xmlns:p14="http://schemas.microsoft.com/office/powerpoint/2010/main" val="177668591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Demo</a:t>
            </a:r>
          </a:p>
        </p:txBody>
      </p:sp>
      <p:sp>
        <p:nvSpPr>
          <p:cNvPr id="3" name="Content Placeholder 2"/>
          <p:cNvSpPr>
            <a:spLocks noGrp="1"/>
          </p:cNvSpPr>
          <p:nvPr>
            <p:ph idx="1"/>
          </p:nvPr>
        </p:nvSpPr>
        <p:spPr/>
        <p:txBody>
          <a:bodyPr/>
          <a:lstStyle/>
          <a:p>
            <a:r>
              <a:rPr lang="en-US"/>
              <a:t>Chức năng tạo post</a:t>
            </a:r>
          </a:p>
          <a:p>
            <a:r>
              <a:rPr lang="en-US"/>
              <a:t>Quản lý user</a:t>
            </a:r>
          </a:p>
          <a:p>
            <a:r>
              <a:rPr lang="en-US"/>
              <a:t>Phân quyền theo role</a:t>
            </a:r>
          </a:p>
          <a:p>
            <a:r>
              <a:rPr lang="en-US"/>
              <a:t>Chuyển đổi theme</a:t>
            </a:r>
          </a:p>
        </p:txBody>
      </p:sp>
    </p:spTree>
    <p:extLst>
      <p:ext uri="{BB962C8B-B14F-4D97-AF65-F5344CB8AC3E}">
        <p14:creationId xmlns:p14="http://schemas.microsoft.com/office/powerpoint/2010/main" val="35355766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71600" y="666750"/>
            <a:ext cx="6400800" cy="3511731"/>
          </a:xfrm>
          <a:prstGeom prst="rect">
            <a:avLst/>
          </a:prstGeom>
          <a:noFill/>
        </p:spPr>
        <p:txBody>
          <a:bodyPr wrap="square" rtlCol="0">
            <a:spAutoFit/>
          </a:bodyPr>
          <a:lstStyle/>
          <a:p>
            <a:pPr marL="342900" indent="-342900">
              <a:lnSpc>
                <a:spcPct val="130000"/>
              </a:lnSpc>
              <a:buFont typeface="+mj-lt"/>
              <a:buAutoNum type="arabicPeriod"/>
            </a:pPr>
            <a:r>
              <a:rPr lang="en-US" sz="2800" b="1">
                <a:solidFill>
                  <a:schemeClr val="tx1">
                    <a:lumMod val="65000"/>
                    <a:lumOff val="35000"/>
                  </a:schemeClr>
                </a:solidFill>
                <a:latin typeface="Corbel"/>
                <a:cs typeface="Corbel"/>
              </a:rPr>
              <a:t>Dễ cài</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Code nhanh</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CMS</a:t>
            </a:r>
          </a:p>
          <a:p>
            <a:pPr marL="342900" indent="-342900">
              <a:lnSpc>
                <a:spcPct val="130000"/>
              </a:lnSpc>
              <a:buFont typeface="+mj-lt"/>
              <a:buAutoNum type="arabicPeriod"/>
            </a:pPr>
            <a:r>
              <a:rPr lang="en-US" sz="6000" b="1">
                <a:solidFill>
                  <a:schemeClr val="bg1"/>
                </a:solidFill>
                <a:latin typeface="Corbel"/>
                <a:cs typeface="Corbel"/>
              </a:rPr>
              <a:t>Tốc độ, chịu tải</a:t>
            </a:r>
          </a:p>
          <a:p>
            <a:pPr marL="342900" indent="-342900">
              <a:lnSpc>
                <a:spcPct val="130000"/>
              </a:lnSpc>
              <a:buFont typeface="+mj-lt"/>
              <a:buAutoNum type="arabicPeriod"/>
            </a:pPr>
            <a:r>
              <a:rPr lang="en-US" sz="2800" b="1">
                <a:solidFill>
                  <a:schemeClr val="tx1">
                    <a:lumMod val="65000"/>
                    <a:lumOff val="35000"/>
                  </a:schemeClr>
                </a:solidFill>
                <a:latin typeface="Corbel"/>
                <a:cs typeface="Corbel"/>
              </a:rPr>
              <a:t>Microservices</a:t>
            </a:r>
          </a:p>
        </p:txBody>
      </p:sp>
    </p:spTree>
    <p:extLst>
      <p:ext uri="{BB962C8B-B14F-4D97-AF65-F5344CB8AC3E}">
        <p14:creationId xmlns:p14="http://schemas.microsoft.com/office/powerpoint/2010/main" val="3998992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So sánh với Mean.js, Sail.js</a:t>
            </a:r>
          </a:p>
        </p:txBody>
      </p:sp>
      <p:sp>
        <p:nvSpPr>
          <p:cNvPr id="3" name="Content Placeholder 2"/>
          <p:cNvSpPr>
            <a:spLocks noGrp="1"/>
          </p:cNvSpPr>
          <p:nvPr>
            <p:ph idx="1"/>
          </p:nvPr>
        </p:nvSpPr>
        <p:spPr>
          <a:xfrm>
            <a:off x="228600" y="819150"/>
            <a:ext cx="8686800" cy="4123552"/>
          </a:xfrm>
        </p:spPr>
        <p:txBody>
          <a:bodyPr>
            <a:normAutofit/>
          </a:bodyPr>
          <a:lstStyle/>
          <a:p>
            <a:r>
              <a:rPr lang="en-US"/>
              <a:t>Cả 3 cùng sử dụng Express</a:t>
            </a:r>
          </a:p>
          <a:p>
            <a:r>
              <a:rPr lang="en-US"/>
              <a:t>Arrowjs: Promise BlueBird thay callback cổ điển</a:t>
            </a:r>
          </a:p>
          <a:p>
            <a:r>
              <a:rPr lang="en-US"/>
              <a:t>Phần core đơn giản, tối thiểu</a:t>
            </a:r>
          </a:p>
          <a:p>
            <a:r>
              <a:rPr lang="en-US"/>
              <a:t>Đội benchmark độc lập </a:t>
            </a:r>
            <a:r>
              <a:rPr lang="en-US" sz="2400" i="1"/>
              <a:t>(sv Bách Khoa)</a:t>
            </a:r>
            <a:r>
              <a:rPr lang="en-US"/>
              <a:t> sử dụng Gatling.io</a:t>
            </a:r>
          </a:p>
          <a:p>
            <a:r>
              <a:rPr lang="en-US" sz="2000"/>
              <a:t>Mean.js không bỏ morgan, còn Arrowjs và Sailjs nên sẽ chậm hơn một chút</a:t>
            </a:r>
          </a:p>
        </p:txBody>
      </p:sp>
    </p:spTree>
    <p:extLst>
      <p:ext uri="{BB962C8B-B14F-4D97-AF65-F5344CB8AC3E}">
        <p14:creationId xmlns:p14="http://schemas.microsoft.com/office/powerpoint/2010/main" val="2551257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458800374"/>
              </p:ext>
            </p:extLst>
          </p:nvPr>
        </p:nvGraphicFramePr>
        <p:xfrm>
          <a:off x="152400" y="57150"/>
          <a:ext cx="9652000" cy="508635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5029200" y="438150"/>
            <a:ext cx="3962400" cy="1981200"/>
          </a:xfrm>
          <a:prstGeom prst="rect">
            <a:avLst/>
          </a:prstGeom>
          <a:solidFill>
            <a:schemeClr val="bg1"/>
          </a:solidFill>
        </p:spPr>
        <p:txBody>
          <a:bodyPr wrap="square" rtlCol="0">
            <a:spAutoFit/>
          </a:bodyPr>
          <a:lstStyle/>
          <a:p>
            <a:r>
              <a:rPr lang="en-US" sz="2400"/>
              <a:t>HelloWorld, 1000 concurrent users, no cache</a:t>
            </a:r>
            <a:br>
              <a:rPr lang="en-US" sz="2400"/>
            </a:br>
            <a:r>
              <a:rPr lang="en-US" sz="2400"/>
              <a:t>CPU: 1 Core</a:t>
            </a:r>
          </a:p>
          <a:p>
            <a:r>
              <a:rPr lang="en-US" sz="2400"/>
              <a:t>RAM: 2G</a:t>
            </a:r>
          </a:p>
          <a:p>
            <a:r>
              <a:rPr lang="en-US" sz="2400"/>
              <a:t>Debian 8.x, Node 4.2.2</a:t>
            </a:r>
          </a:p>
        </p:txBody>
      </p:sp>
    </p:spTree>
    <p:extLst>
      <p:ext uri="{BB962C8B-B14F-4D97-AF65-F5344CB8AC3E}">
        <p14:creationId xmlns:p14="http://schemas.microsoft.com/office/powerpoint/2010/main" val="158804123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724040836"/>
              </p:ext>
            </p:extLst>
          </p:nvPr>
        </p:nvGraphicFramePr>
        <p:xfrm>
          <a:off x="152400" y="19367"/>
          <a:ext cx="10058400" cy="512413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5410200" y="590550"/>
            <a:ext cx="3581400" cy="1981200"/>
          </a:xfrm>
          <a:prstGeom prst="rect">
            <a:avLst/>
          </a:prstGeom>
          <a:solidFill>
            <a:schemeClr val="bg1"/>
          </a:solidFill>
        </p:spPr>
        <p:txBody>
          <a:bodyPr wrap="square" rtlCol="0">
            <a:spAutoFit/>
          </a:bodyPr>
          <a:lstStyle/>
          <a:p>
            <a:r>
              <a:rPr lang="en-US" sz="2400"/>
              <a:t>Render View, 1000 concurrent users, no cache</a:t>
            </a:r>
            <a:br>
              <a:rPr lang="en-US" sz="2400"/>
            </a:br>
            <a:r>
              <a:rPr lang="en-US" sz="2400"/>
              <a:t>CPU: 1 Core</a:t>
            </a:r>
          </a:p>
          <a:p>
            <a:r>
              <a:rPr lang="en-US" sz="2400"/>
              <a:t>RAM: 2G</a:t>
            </a:r>
          </a:p>
          <a:p>
            <a:r>
              <a:rPr lang="en-US" sz="2400"/>
              <a:t>Debian 8.x, Node 4.2.2</a:t>
            </a:r>
          </a:p>
        </p:txBody>
      </p:sp>
    </p:spTree>
    <p:extLst>
      <p:ext uri="{BB962C8B-B14F-4D97-AF65-F5344CB8AC3E}">
        <p14:creationId xmlns:p14="http://schemas.microsoft.com/office/powerpoint/2010/main" val="19129630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xpress-session.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600" y="1352550"/>
            <a:ext cx="6052455" cy="2438400"/>
          </a:xfrm>
          <a:prstGeom prst="rect">
            <a:avLst/>
          </a:prstGeom>
        </p:spPr>
      </p:pic>
      <p:sp>
        <p:nvSpPr>
          <p:cNvPr id="2" name="TextBox 1"/>
          <p:cNvSpPr txBox="1"/>
          <p:nvPr/>
        </p:nvSpPr>
        <p:spPr>
          <a:xfrm>
            <a:off x="2057400" y="4095750"/>
            <a:ext cx="4927952" cy="584776"/>
          </a:xfrm>
          <a:prstGeom prst="rect">
            <a:avLst/>
          </a:prstGeom>
          <a:noFill/>
        </p:spPr>
        <p:txBody>
          <a:bodyPr wrap="none" rtlCol="0">
            <a:spAutoFit/>
          </a:bodyPr>
          <a:lstStyle/>
          <a:p>
            <a:r>
              <a:rPr lang="en-US" sz="3200">
                <a:solidFill>
                  <a:srgbClr val="FFFFFF"/>
                </a:solidFill>
              </a:rPr>
              <a:t>Duy nhất 01 Node.js process</a:t>
            </a:r>
          </a:p>
        </p:txBody>
      </p:sp>
    </p:spTree>
    <p:extLst>
      <p:ext uri="{BB962C8B-B14F-4D97-AF65-F5344CB8AC3E}">
        <p14:creationId xmlns:p14="http://schemas.microsoft.com/office/powerpoint/2010/main" val="23085658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uster.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5400" y="0"/>
            <a:ext cx="6111936" cy="4476750"/>
          </a:xfrm>
          <a:prstGeom prst="rect">
            <a:avLst/>
          </a:prstGeom>
        </p:spPr>
      </p:pic>
      <p:sp>
        <p:nvSpPr>
          <p:cNvPr id="4" name="TextBox 3"/>
          <p:cNvSpPr txBox="1"/>
          <p:nvPr/>
        </p:nvSpPr>
        <p:spPr>
          <a:xfrm>
            <a:off x="1752600" y="4476750"/>
            <a:ext cx="5490205" cy="584776"/>
          </a:xfrm>
          <a:prstGeom prst="rect">
            <a:avLst/>
          </a:prstGeom>
          <a:noFill/>
        </p:spPr>
        <p:txBody>
          <a:bodyPr wrap="none" rtlCol="0">
            <a:spAutoFit/>
          </a:bodyPr>
          <a:lstStyle/>
          <a:p>
            <a:r>
              <a:rPr lang="en-US" sz="3200">
                <a:solidFill>
                  <a:srgbClr val="FFFFFF"/>
                </a:solidFill>
              </a:rPr>
              <a:t>Tận dụng nhiều Node.js process</a:t>
            </a:r>
          </a:p>
        </p:txBody>
      </p:sp>
    </p:spTree>
    <p:extLst>
      <p:ext uri="{BB962C8B-B14F-4D97-AF65-F5344CB8AC3E}">
        <p14:creationId xmlns:p14="http://schemas.microsoft.com/office/powerpoint/2010/main" val="15656905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6626"/>
            <a:ext cx="4595966" cy="5143500"/>
          </a:xfrm>
          <a:prstGeom prst="rect">
            <a:avLst/>
          </a:prstGeom>
        </p:spPr>
      </p:pic>
      <p:sp>
        <p:nvSpPr>
          <p:cNvPr id="3" name="TextBox 2"/>
          <p:cNvSpPr txBox="1"/>
          <p:nvPr/>
        </p:nvSpPr>
        <p:spPr>
          <a:xfrm>
            <a:off x="5105400" y="1352550"/>
            <a:ext cx="3581400" cy="1938992"/>
          </a:xfrm>
          <a:prstGeom prst="rect">
            <a:avLst/>
          </a:prstGeom>
          <a:noFill/>
        </p:spPr>
        <p:txBody>
          <a:bodyPr wrap="square" rtlCol="0">
            <a:spAutoFit/>
          </a:bodyPr>
          <a:lstStyle/>
          <a:p>
            <a:r>
              <a:rPr lang="en-US" sz="4000" b="1">
                <a:solidFill>
                  <a:srgbClr val="FFFF00"/>
                </a:solidFill>
              </a:rPr>
              <a:t>StackOverflow 2015 Survey</a:t>
            </a:r>
          </a:p>
          <a:p>
            <a:r>
              <a:rPr lang="en-US" sz="4000" b="1">
                <a:solidFill>
                  <a:srgbClr val="FFFF00"/>
                </a:solidFill>
              </a:rPr>
              <a:t>JavaScript: 1</a:t>
            </a:r>
          </a:p>
        </p:txBody>
      </p:sp>
    </p:spTree>
    <p:extLst>
      <p:ext uri="{BB962C8B-B14F-4D97-AF65-F5344CB8AC3E}">
        <p14:creationId xmlns:p14="http://schemas.microsoft.com/office/powerpoint/2010/main" val="18349425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a:latin typeface="Corbel"/>
                <a:cs typeface="Corbel"/>
              </a:rPr>
              <a:t>Monolithic sang Microservice</a:t>
            </a:r>
          </a:p>
        </p:txBody>
      </p:sp>
    </p:spTree>
    <p:extLst>
      <p:ext uri="{BB962C8B-B14F-4D97-AF65-F5344CB8AC3E}">
        <p14:creationId xmlns:p14="http://schemas.microsoft.com/office/powerpoint/2010/main" val="90060161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8610600" cy="1402556"/>
          </a:xfrm>
        </p:spPr>
        <p:txBody>
          <a:bodyPr/>
          <a:lstStyle/>
          <a:p>
            <a:r>
              <a:rPr lang="en-US"/>
              <a:t>Triết lý module hóa Node.js </a:t>
            </a:r>
            <a:br>
              <a:rPr lang="en-US"/>
            </a:br>
            <a:r>
              <a:rPr lang="en-US"/>
              <a:t>phù hợp với Microservice</a:t>
            </a:r>
          </a:p>
        </p:txBody>
      </p:sp>
      <p:pic>
        <p:nvPicPr>
          <p:cNvPr id="3" name="Picture 2" descr="moduel_dependency.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3400" y="1657350"/>
            <a:ext cx="7992827" cy="3124200"/>
          </a:xfrm>
          <a:prstGeom prst="rect">
            <a:avLst/>
          </a:prstGeom>
        </p:spPr>
      </p:pic>
    </p:spTree>
    <p:extLst>
      <p:ext uri="{BB962C8B-B14F-4D97-AF65-F5344CB8AC3E}">
        <p14:creationId xmlns:p14="http://schemas.microsoft.com/office/powerpoint/2010/main" val="3701455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row_application.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35013" y="0"/>
            <a:ext cx="5099032" cy="5143500"/>
          </a:xfrm>
          <a:prstGeom prst="rect">
            <a:avLst/>
          </a:prstGeom>
        </p:spPr>
      </p:pic>
      <p:sp>
        <p:nvSpPr>
          <p:cNvPr id="6" name="TextBox 5"/>
          <p:cNvSpPr txBox="1"/>
          <p:nvPr/>
        </p:nvSpPr>
        <p:spPr>
          <a:xfrm>
            <a:off x="533400" y="1200150"/>
            <a:ext cx="2985312" cy="2554545"/>
          </a:xfrm>
          <a:prstGeom prst="rect">
            <a:avLst/>
          </a:prstGeom>
          <a:noFill/>
        </p:spPr>
        <p:txBody>
          <a:bodyPr wrap="none" rtlCol="0">
            <a:spAutoFit/>
          </a:bodyPr>
          <a:lstStyle/>
          <a:p>
            <a:r>
              <a:rPr lang="en-US" sz="3200">
                <a:solidFill>
                  <a:schemeClr val="bg1"/>
                </a:solidFill>
              </a:rPr>
              <a:t>Feature = </a:t>
            </a:r>
            <a:br>
              <a:rPr lang="en-US" sz="3200">
                <a:solidFill>
                  <a:schemeClr val="bg1"/>
                </a:solidFill>
              </a:rPr>
            </a:br>
            <a:r>
              <a:rPr lang="en-US" sz="3200">
                <a:solidFill>
                  <a:schemeClr val="bg1"/>
                </a:solidFill>
              </a:rPr>
              <a:t>  Model + </a:t>
            </a:r>
            <a:br>
              <a:rPr lang="en-US" sz="3200">
                <a:solidFill>
                  <a:schemeClr val="bg1"/>
                </a:solidFill>
              </a:rPr>
            </a:br>
            <a:r>
              <a:rPr lang="en-US" sz="3200">
                <a:solidFill>
                  <a:schemeClr val="bg1"/>
                </a:solidFill>
              </a:rPr>
              <a:t>  Controller +</a:t>
            </a:r>
            <a:br>
              <a:rPr lang="en-US" sz="3200">
                <a:solidFill>
                  <a:schemeClr val="bg1"/>
                </a:solidFill>
              </a:rPr>
            </a:br>
            <a:r>
              <a:rPr lang="en-US" sz="3200">
                <a:solidFill>
                  <a:schemeClr val="bg1"/>
                </a:solidFill>
              </a:rPr>
              <a:t>  View (Theme) +</a:t>
            </a:r>
            <a:br>
              <a:rPr lang="en-US" sz="3200">
                <a:solidFill>
                  <a:schemeClr val="bg1"/>
                </a:solidFill>
              </a:rPr>
            </a:br>
            <a:r>
              <a:rPr lang="en-US" sz="3200">
                <a:solidFill>
                  <a:schemeClr val="bg1"/>
                </a:solidFill>
              </a:rPr>
              <a:t>  Routes </a:t>
            </a:r>
          </a:p>
        </p:txBody>
      </p:sp>
    </p:spTree>
    <p:extLst>
      <p:ext uri="{BB962C8B-B14F-4D97-AF65-F5344CB8AC3E}">
        <p14:creationId xmlns:p14="http://schemas.microsoft.com/office/powerpoint/2010/main" val="307485498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eatures.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1428750"/>
            <a:ext cx="8614533" cy="3435350"/>
          </a:xfrm>
          <a:prstGeom prst="rect">
            <a:avLst/>
          </a:prstGeom>
        </p:spPr>
      </p:pic>
      <p:sp>
        <p:nvSpPr>
          <p:cNvPr id="3" name="Title 1"/>
          <p:cNvSpPr>
            <a:spLocks noGrp="1"/>
          </p:cNvSpPr>
          <p:nvPr>
            <p:ph type="title"/>
          </p:nvPr>
        </p:nvSpPr>
        <p:spPr>
          <a:xfrm>
            <a:off x="228600" y="133350"/>
            <a:ext cx="8610600" cy="1295400"/>
          </a:xfrm>
        </p:spPr>
        <p:txBody>
          <a:bodyPr>
            <a:normAutofit/>
          </a:bodyPr>
          <a:lstStyle/>
          <a:p>
            <a:pPr algn="l"/>
            <a:r>
              <a:rPr lang="en-US"/>
              <a:t>     Cần mở rộng đến đâu, </a:t>
            </a:r>
            <a:br>
              <a:rPr lang="en-US"/>
            </a:br>
            <a:r>
              <a:rPr lang="en-US"/>
              <a:t>                             tách feature đến đó !</a:t>
            </a:r>
          </a:p>
        </p:txBody>
      </p:sp>
    </p:spTree>
    <p:extLst>
      <p:ext uri="{BB962C8B-B14F-4D97-AF65-F5344CB8AC3E}">
        <p14:creationId xmlns:p14="http://schemas.microsoft.com/office/powerpoint/2010/main" val="409522903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Demo</a:t>
            </a:r>
          </a:p>
        </p:txBody>
      </p:sp>
      <p:sp>
        <p:nvSpPr>
          <p:cNvPr id="3" name="Content Placeholder 2"/>
          <p:cNvSpPr>
            <a:spLocks noGrp="1"/>
          </p:cNvSpPr>
          <p:nvPr>
            <p:ph idx="1"/>
          </p:nvPr>
        </p:nvSpPr>
        <p:spPr/>
        <p:txBody>
          <a:bodyPr/>
          <a:lstStyle/>
          <a:p>
            <a:r>
              <a:rPr lang="en-US"/>
              <a:t>Kết nối ActionHero</a:t>
            </a:r>
          </a:p>
          <a:p>
            <a:r>
              <a:rPr lang="en-US"/>
              <a:t>Xử lý long run task</a:t>
            </a:r>
          </a:p>
          <a:p>
            <a:pPr lvl="1"/>
            <a:r>
              <a:rPr lang="en-US"/>
              <a:t>Không để long run task chiếm CPU time của ứng dụng Node.js</a:t>
            </a:r>
          </a:p>
          <a:p>
            <a:pPr lvl="1"/>
            <a:r>
              <a:rPr lang="en-US"/>
              <a:t>Chuyển nó qua service khác.</a:t>
            </a:r>
          </a:p>
          <a:p>
            <a:endParaRPr lang="en-US"/>
          </a:p>
        </p:txBody>
      </p:sp>
    </p:spTree>
    <p:extLst>
      <p:ext uri="{BB962C8B-B14F-4D97-AF65-F5344CB8AC3E}">
        <p14:creationId xmlns:p14="http://schemas.microsoft.com/office/powerpoint/2010/main" val="381281586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42950"/>
            <a:ext cx="9144000" cy="2560320"/>
          </a:xfrm>
          <a:prstGeom prst="rect">
            <a:avLst/>
          </a:prstGeom>
        </p:spPr>
      </p:pic>
      <p:sp>
        <p:nvSpPr>
          <p:cNvPr id="5" name="TextBox 4"/>
          <p:cNvSpPr txBox="1"/>
          <p:nvPr/>
        </p:nvSpPr>
        <p:spPr>
          <a:xfrm>
            <a:off x="1143000" y="3638550"/>
            <a:ext cx="6579220" cy="369332"/>
          </a:xfrm>
          <a:prstGeom prst="rect">
            <a:avLst/>
          </a:prstGeom>
          <a:noFill/>
        </p:spPr>
        <p:txBody>
          <a:bodyPr wrap="none" rtlCol="0">
            <a:spAutoFit/>
          </a:bodyPr>
          <a:lstStyle/>
          <a:p>
            <a:r>
              <a:rPr lang="en-US">
                <a:solidFill>
                  <a:srgbClr val="FFFFFF"/>
                </a:solidFill>
              </a:rPr>
              <a:t>https://github.com/arrowjs/examples/tree/master/ZeromqSocketio</a:t>
            </a:r>
          </a:p>
        </p:txBody>
      </p:sp>
    </p:spTree>
    <p:extLst>
      <p:ext uri="{BB962C8B-B14F-4D97-AF65-F5344CB8AC3E}">
        <p14:creationId xmlns:p14="http://schemas.microsoft.com/office/powerpoint/2010/main" val="32825577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85950"/>
            <a:ext cx="8610600" cy="1600200"/>
          </a:xfrm>
        </p:spPr>
        <p:txBody>
          <a:bodyPr>
            <a:noAutofit/>
          </a:bodyPr>
          <a:lstStyle/>
          <a:p>
            <a:r>
              <a:rPr lang="en-US" sz="4800" b="1">
                <a:latin typeface="Corbel"/>
                <a:cs typeface="Corbel"/>
              </a:rPr>
              <a:t>Để Arrowjs tiếp tục </a:t>
            </a:r>
            <a:br>
              <a:rPr lang="en-US" sz="4800" b="1">
                <a:latin typeface="Corbel"/>
                <a:cs typeface="Corbel"/>
              </a:rPr>
            </a:br>
            <a:r>
              <a:rPr lang="en-US" sz="4800" b="1">
                <a:latin typeface="Corbel"/>
                <a:cs typeface="Corbel"/>
              </a:rPr>
              <a:t>phát triển và hữu ích? </a:t>
            </a:r>
          </a:p>
        </p:txBody>
      </p:sp>
    </p:spTree>
    <p:extLst>
      <p:ext uri="{BB962C8B-B14F-4D97-AF65-F5344CB8AC3E}">
        <p14:creationId xmlns:p14="http://schemas.microsoft.com/office/powerpoint/2010/main" val="12140422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895350"/>
            <a:ext cx="8686800" cy="4114800"/>
          </a:xfrm>
        </p:spPr>
        <p:txBody>
          <a:bodyPr>
            <a:noAutofit/>
          </a:bodyPr>
          <a:lstStyle/>
          <a:p>
            <a:r>
              <a:rPr lang="en-US" sz="3500" dirty="0" err="1"/>
              <a:t>Ví</a:t>
            </a:r>
            <a:r>
              <a:rPr lang="en-US" sz="3500" dirty="0"/>
              <a:t> </a:t>
            </a:r>
            <a:r>
              <a:rPr lang="en-US" sz="3500" dirty="0" err="1"/>
              <a:t>dụ</a:t>
            </a:r>
            <a:r>
              <a:rPr lang="en-US" sz="3500" dirty="0"/>
              <a:t> </a:t>
            </a:r>
            <a:r>
              <a:rPr lang="en-US" sz="3500" dirty="0" err="1"/>
              <a:t>hữu</a:t>
            </a:r>
            <a:r>
              <a:rPr lang="en-US" sz="3500" dirty="0"/>
              <a:t> </a:t>
            </a:r>
            <a:r>
              <a:rPr lang="en-US" sz="3500" dirty="0" err="1"/>
              <a:t>ích</a:t>
            </a:r>
            <a:r>
              <a:rPr lang="en-US" sz="3500" dirty="0"/>
              <a:t>, </a:t>
            </a:r>
            <a:r>
              <a:rPr lang="en-US" sz="3500" dirty="0" err="1"/>
              <a:t>dùng</a:t>
            </a:r>
            <a:r>
              <a:rPr lang="en-US" sz="3500" dirty="0"/>
              <a:t>  </a:t>
            </a:r>
            <a:r>
              <a:rPr lang="en-US" sz="3500" dirty="0" err="1"/>
              <a:t>trong</a:t>
            </a:r>
            <a:r>
              <a:rPr lang="en-US" sz="3500" dirty="0"/>
              <a:t> </a:t>
            </a:r>
            <a:r>
              <a:rPr lang="en-US" sz="3500" dirty="0" err="1"/>
              <a:t>nhiều</a:t>
            </a:r>
            <a:r>
              <a:rPr lang="en-US" sz="3500" dirty="0"/>
              <a:t> </a:t>
            </a:r>
            <a:r>
              <a:rPr lang="en-US" sz="3500" dirty="0" err="1"/>
              <a:t>trường</a:t>
            </a:r>
            <a:r>
              <a:rPr lang="en-US" sz="3500" dirty="0"/>
              <a:t> </a:t>
            </a:r>
            <a:r>
              <a:rPr lang="en-US" sz="3500" dirty="0" err="1"/>
              <a:t>hợp</a:t>
            </a:r>
            <a:endParaRPr lang="en-US" sz="3500" dirty="0"/>
          </a:p>
          <a:p>
            <a:r>
              <a:rPr lang="en-US" sz="3500" dirty="0"/>
              <a:t>Document + Tutorial</a:t>
            </a:r>
            <a:br>
              <a:rPr lang="en-US" sz="3500" dirty="0"/>
            </a:br>
            <a:r>
              <a:rPr lang="en-US" sz="2400" dirty="0"/>
              <a:t>http://</a:t>
            </a:r>
            <a:r>
              <a:rPr lang="en-US" sz="2400" dirty="0" err="1"/>
              <a:t>arrowjs.github.io</a:t>
            </a:r>
            <a:r>
              <a:rPr lang="en-US" sz="2400" dirty="0"/>
              <a:t>/</a:t>
            </a:r>
            <a:r>
              <a:rPr lang="en-US" sz="2400" dirty="0" err="1"/>
              <a:t>ArrowjsCore</a:t>
            </a:r>
            <a:r>
              <a:rPr lang="en-US" sz="2400" dirty="0"/>
              <a:t>/</a:t>
            </a:r>
            <a:endParaRPr lang="en-US" sz="3500" dirty="0"/>
          </a:p>
          <a:p>
            <a:r>
              <a:rPr lang="en-US" sz="3500" dirty="0" err="1"/>
              <a:t>Bổ</a:t>
            </a:r>
            <a:r>
              <a:rPr lang="en-US" sz="3500" dirty="0"/>
              <a:t> </a:t>
            </a:r>
            <a:r>
              <a:rPr lang="en-US" sz="3500" dirty="0" err="1"/>
              <a:t>xung</a:t>
            </a:r>
            <a:r>
              <a:rPr lang="en-US" sz="3500" dirty="0"/>
              <a:t> Test </a:t>
            </a:r>
            <a:r>
              <a:rPr lang="en-US" sz="3500" dirty="0" err="1"/>
              <a:t>tự</a:t>
            </a:r>
            <a:r>
              <a:rPr lang="en-US" sz="3500" dirty="0"/>
              <a:t> </a:t>
            </a:r>
            <a:r>
              <a:rPr lang="en-US" sz="3500" dirty="0" err="1"/>
              <a:t>động</a:t>
            </a:r>
            <a:endParaRPr lang="en-US" sz="3500" dirty="0"/>
          </a:p>
          <a:p>
            <a:r>
              <a:rPr lang="en-US" sz="3500" dirty="0" err="1"/>
              <a:t>Hỗ</a:t>
            </a:r>
            <a:r>
              <a:rPr lang="en-US" sz="3500" dirty="0"/>
              <a:t> </a:t>
            </a:r>
            <a:r>
              <a:rPr lang="en-US" sz="3500" dirty="0" err="1"/>
              <a:t>trợ</a:t>
            </a:r>
            <a:r>
              <a:rPr lang="en-US" sz="3500" dirty="0"/>
              <a:t> </a:t>
            </a:r>
            <a:r>
              <a:rPr lang="en-US" sz="3500" dirty="0" err="1"/>
              <a:t>các</a:t>
            </a:r>
            <a:r>
              <a:rPr lang="en-US" sz="3500" dirty="0"/>
              <a:t> start up </a:t>
            </a:r>
            <a:r>
              <a:rPr lang="en-US" sz="3500" dirty="0" err="1"/>
              <a:t>ứng</a:t>
            </a:r>
            <a:r>
              <a:rPr lang="en-US" sz="3500" dirty="0"/>
              <a:t> </a:t>
            </a:r>
            <a:r>
              <a:rPr lang="en-US" sz="3500" dirty="0" err="1"/>
              <a:t>dụng</a:t>
            </a:r>
            <a:r>
              <a:rPr lang="en-US" sz="3500" dirty="0"/>
              <a:t> </a:t>
            </a:r>
            <a:r>
              <a:rPr lang="en-US" sz="3500" dirty="0" err="1"/>
              <a:t>Arrowjs</a:t>
            </a:r>
            <a:endParaRPr lang="en-US" sz="3500" dirty="0"/>
          </a:p>
          <a:p>
            <a:r>
              <a:rPr lang="en-US" sz="3500" dirty="0" err="1"/>
              <a:t>Mở</a:t>
            </a:r>
            <a:r>
              <a:rPr lang="en-US" sz="3500" dirty="0"/>
              <a:t> </a:t>
            </a:r>
            <a:r>
              <a:rPr lang="en-US" sz="3500" dirty="0" err="1"/>
              <a:t>khóa</a:t>
            </a:r>
            <a:r>
              <a:rPr lang="en-US" sz="3500" dirty="0"/>
              <a:t> </a:t>
            </a:r>
            <a:r>
              <a:rPr lang="en-US" sz="3500" dirty="0" err="1"/>
              <a:t>học</a:t>
            </a:r>
            <a:r>
              <a:rPr lang="en-US" sz="3500" dirty="0"/>
              <a:t> </a:t>
            </a:r>
            <a:r>
              <a:rPr lang="en-US" sz="3500" dirty="0" err="1"/>
              <a:t>trực</a:t>
            </a:r>
            <a:r>
              <a:rPr lang="en-US" sz="3500" dirty="0"/>
              <a:t> </a:t>
            </a:r>
            <a:r>
              <a:rPr lang="en-US" sz="3500" dirty="0" err="1"/>
              <a:t>tuyến</a:t>
            </a:r>
            <a:r>
              <a:rPr lang="en-US" sz="3500" dirty="0"/>
              <a:t> </a:t>
            </a:r>
            <a:r>
              <a:rPr lang="en-US" sz="3500" dirty="0" err="1"/>
              <a:t>đào</a:t>
            </a:r>
            <a:r>
              <a:rPr lang="en-US" sz="3500" dirty="0"/>
              <a:t> </a:t>
            </a:r>
            <a:r>
              <a:rPr lang="en-US" sz="3500" dirty="0" err="1"/>
              <a:t>tạo</a:t>
            </a:r>
            <a:r>
              <a:rPr lang="en-US" sz="3500" dirty="0"/>
              <a:t> </a:t>
            </a:r>
            <a:r>
              <a:rPr lang="en-US" sz="3500" dirty="0" err="1"/>
              <a:t>Arrowjs</a:t>
            </a:r>
            <a:endParaRPr lang="en-US" sz="3500" dirty="0"/>
          </a:p>
        </p:txBody>
      </p:sp>
      <p:sp>
        <p:nvSpPr>
          <p:cNvPr id="4" name="Title 1"/>
          <p:cNvSpPr txBox="1">
            <a:spLocks/>
          </p:cNvSpPr>
          <p:nvPr/>
        </p:nvSpPr>
        <p:spPr>
          <a:xfrm>
            <a:off x="228600" y="133350"/>
            <a:ext cx="8686800" cy="536575"/>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000" kern="1200">
                <a:solidFill>
                  <a:schemeClr val="bg1"/>
                </a:solidFill>
                <a:latin typeface="Segoe UI" pitchFamily="34" charset="0"/>
                <a:ea typeface="Segoe UI" pitchFamily="34" charset="0"/>
                <a:cs typeface="Segoe UI" pitchFamily="34" charset="0"/>
              </a:defRPr>
            </a:lvl1pPr>
          </a:lstStyle>
          <a:p>
            <a:r>
              <a:rPr lang="en-US" b="1"/>
              <a:t>Chúng tôi sẽ làm gì</a:t>
            </a:r>
          </a:p>
        </p:txBody>
      </p:sp>
    </p:spTree>
    <p:extLst>
      <p:ext uri="{BB962C8B-B14F-4D97-AF65-F5344CB8AC3E}">
        <p14:creationId xmlns:p14="http://schemas.microsoft.com/office/powerpoint/2010/main" val="255151314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28600" y="666750"/>
            <a:ext cx="8686800" cy="1981200"/>
          </a:xfrm>
        </p:spPr>
        <p:txBody>
          <a:bodyPr>
            <a:normAutofit/>
          </a:bodyPr>
          <a:lstStyle/>
          <a:p>
            <a:r>
              <a:rPr lang="en-US" sz="3600"/>
              <a:t>Hợp tác design studio nâng cao UX với theme designer</a:t>
            </a:r>
          </a:p>
          <a:p>
            <a:r>
              <a:rPr lang="en-US" sz="3600"/>
              <a:t>Hướng dẫn chuyển theme miễn phí</a:t>
            </a:r>
          </a:p>
        </p:txBody>
      </p:sp>
      <p:sp>
        <p:nvSpPr>
          <p:cNvPr id="4" name="Title 1"/>
          <p:cNvSpPr txBox="1">
            <a:spLocks/>
          </p:cNvSpPr>
          <p:nvPr/>
        </p:nvSpPr>
        <p:spPr>
          <a:xfrm>
            <a:off x="228600" y="133350"/>
            <a:ext cx="8686800" cy="6096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000" kern="1200">
                <a:solidFill>
                  <a:schemeClr val="bg1"/>
                </a:solidFill>
                <a:latin typeface="Segoe UI" pitchFamily="34" charset="0"/>
                <a:ea typeface="Segoe UI" pitchFamily="34" charset="0"/>
                <a:cs typeface="Segoe UI" pitchFamily="34" charset="0"/>
              </a:defRPr>
            </a:lvl1pPr>
          </a:lstStyle>
          <a:p>
            <a:r>
              <a:rPr lang="en-US" b="1"/>
              <a:t>Hợp tác với theme design house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12714" y="2724150"/>
            <a:ext cx="1143000" cy="1143000"/>
          </a:xfrm>
          <a:prstGeom prst="rect">
            <a:avLst/>
          </a:prstGeom>
        </p:spPr>
      </p:pic>
      <p:pic>
        <p:nvPicPr>
          <p:cNvPr id="5" name="Picture 4" descr="joomlacm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88914" y="4019550"/>
            <a:ext cx="1062107" cy="1015676"/>
          </a:xfrm>
          <a:prstGeom prst="rect">
            <a:avLst/>
          </a:prstGeom>
        </p:spPr>
      </p:pic>
      <p:sp>
        <p:nvSpPr>
          <p:cNvPr id="6" name="TextBox 5"/>
          <p:cNvSpPr txBox="1"/>
          <p:nvPr/>
        </p:nvSpPr>
        <p:spPr>
          <a:xfrm>
            <a:off x="4555914" y="3409950"/>
            <a:ext cx="2530686" cy="769441"/>
          </a:xfrm>
          <a:prstGeom prst="rect">
            <a:avLst/>
          </a:prstGeom>
          <a:noFill/>
        </p:spPr>
        <p:txBody>
          <a:bodyPr wrap="none" rtlCol="0">
            <a:spAutoFit/>
          </a:bodyPr>
          <a:lstStyle/>
          <a:p>
            <a:r>
              <a:rPr lang="en-US" sz="4400">
                <a:solidFill>
                  <a:srgbClr val="FFFFFF"/>
                </a:solidFill>
              </a:rPr>
              <a:t>Arrowjs.io</a:t>
            </a:r>
          </a:p>
        </p:txBody>
      </p:sp>
      <p:cxnSp>
        <p:nvCxnSpPr>
          <p:cNvPr id="8" name="Straight Arrow Connector 7"/>
          <p:cNvCxnSpPr>
            <a:endCxn id="6" idx="1"/>
          </p:cNvCxnSpPr>
          <p:nvPr/>
        </p:nvCxnSpPr>
        <p:spPr>
          <a:xfrm>
            <a:off x="3108114" y="3409950"/>
            <a:ext cx="1447800" cy="384721"/>
          </a:xfrm>
          <a:prstGeom prst="straightConnector1">
            <a:avLst/>
          </a:prstGeom>
          <a:ln w="5715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108114" y="4095750"/>
            <a:ext cx="1447800" cy="533400"/>
          </a:xfrm>
          <a:prstGeom prst="straightConnector1">
            <a:avLst/>
          </a:prstGeom>
          <a:ln w="5715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322263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57150"/>
            <a:ext cx="8686800" cy="536575"/>
          </a:xfrm>
        </p:spPr>
        <p:txBody>
          <a:bodyPr>
            <a:normAutofit fontScale="90000"/>
          </a:bodyPr>
          <a:lstStyle/>
          <a:p>
            <a:r>
              <a:rPr lang="en-US" b="1"/>
              <a:t>Lộ trình phát triển</a:t>
            </a:r>
          </a:p>
        </p:txBody>
      </p:sp>
      <p:sp>
        <p:nvSpPr>
          <p:cNvPr id="3" name="Content Placeholder 2"/>
          <p:cNvSpPr>
            <a:spLocks noGrp="1"/>
          </p:cNvSpPr>
          <p:nvPr>
            <p:ph idx="4294967295"/>
          </p:nvPr>
        </p:nvSpPr>
        <p:spPr>
          <a:xfrm>
            <a:off x="152400" y="742950"/>
            <a:ext cx="8686800" cy="4124325"/>
          </a:xfrm>
        </p:spPr>
        <p:txBody>
          <a:bodyPr>
            <a:normAutofit/>
          </a:bodyPr>
          <a:lstStyle/>
          <a:p>
            <a:r>
              <a:rPr lang="en-US" sz="2800"/>
              <a:t>BDD  Unit Test 100%</a:t>
            </a:r>
          </a:p>
          <a:p>
            <a:r>
              <a:rPr lang="en-US" sz="2800"/>
              <a:t>Cấu hình cài đặt web site dễ như WordPress</a:t>
            </a:r>
          </a:p>
          <a:p>
            <a:r>
              <a:rPr lang="en-US" sz="2800"/>
              <a:t>Tool tự động convert WordPress theme sang Arrowjs</a:t>
            </a:r>
          </a:p>
          <a:p>
            <a:r>
              <a:rPr lang="en-US" sz="2800"/>
              <a:t>Tạo MVC app hiệu suất như Rails</a:t>
            </a:r>
          </a:p>
          <a:p>
            <a:r>
              <a:rPr lang="en-US" sz="2800"/>
              <a:t>Ví dụ, pattern để scale out, chuyển sang Microservice tiện lợi, hiệu quả</a:t>
            </a:r>
          </a:p>
          <a:p>
            <a:endParaRPr lang="en-US" sz="2800"/>
          </a:p>
          <a:p>
            <a:endParaRPr lang="en-US" sz="2800"/>
          </a:p>
        </p:txBody>
      </p:sp>
    </p:spTree>
    <p:extLst>
      <p:ext uri="{BB962C8B-B14F-4D97-AF65-F5344CB8AC3E}">
        <p14:creationId xmlns:p14="http://schemas.microsoft.com/office/powerpoint/2010/main" val="33630360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59" y="0"/>
            <a:ext cx="5457200" cy="5143500"/>
          </a:xfrm>
          <a:prstGeom prst="rect">
            <a:avLst/>
          </a:prstGeom>
        </p:spPr>
      </p:pic>
      <p:sp>
        <p:nvSpPr>
          <p:cNvPr id="3" name="TextBox 2"/>
          <p:cNvSpPr txBox="1"/>
          <p:nvPr/>
        </p:nvSpPr>
        <p:spPr>
          <a:xfrm>
            <a:off x="5540128" y="1733550"/>
            <a:ext cx="3581400" cy="1323439"/>
          </a:xfrm>
          <a:prstGeom prst="rect">
            <a:avLst/>
          </a:prstGeom>
          <a:noFill/>
        </p:spPr>
        <p:txBody>
          <a:bodyPr wrap="square" rtlCol="0">
            <a:spAutoFit/>
          </a:bodyPr>
          <a:lstStyle/>
          <a:p>
            <a:r>
              <a:rPr lang="en-US" sz="4000" b="1">
                <a:solidFill>
                  <a:srgbClr val="FFFF00"/>
                </a:solidFill>
              </a:rPr>
              <a:t>Số repo trên Git</a:t>
            </a:r>
          </a:p>
          <a:p>
            <a:r>
              <a:rPr lang="en-US" sz="4000" b="1">
                <a:solidFill>
                  <a:srgbClr val="FFFF00"/>
                </a:solidFill>
              </a:rPr>
              <a:t>tăng mạnh</a:t>
            </a:r>
          </a:p>
        </p:txBody>
      </p:sp>
    </p:spTree>
    <p:extLst>
      <p:ext uri="{BB962C8B-B14F-4D97-AF65-F5344CB8AC3E}">
        <p14:creationId xmlns:p14="http://schemas.microsoft.com/office/powerpoint/2010/main" val="194747660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85950"/>
            <a:ext cx="8610600" cy="1402556"/>
          </a:xfrm>
        </p:spPr>
        <p:txBody>
          <a:bodyPr>
            <a:normAutofit/>
          </a:bodyPr>
          <a:lstStyle/>
          <a:p>
            <a:r>
              <a:rPr lang="en-US" sz="4800" b="1">
                <a:latin typeface="Corbel"/>
                <a:cs typeface="Corbel"/>
              </a:rPr>
              <a:t>Tham khảo thêm</a:t>
            </a:r>
          </a:p>
        </p:txBody>
      </p:sp>
    </p:spTree>
    <p:extLst>
      <p:ext uri="{BB962C8B-B14F-4D97-AF65-F5344CB8AC3E}">
        <p14:creationId xmlns:p14="http://schemas.microsoft.com/office/powerpoint/2010/main" val="62143414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Công cụ hay</a:t>
            </a:r>
          </a:p>
        </p:txBody>
      </p:sp>
      <p:sp>
        <p:nvSpPr>
          <p:cNvPr id="3" name="Content Placeholder 2"/>
          <p:cNvSpPr>
            <a:spLocks noGrp="1"/>
          </p:cNvSpPr>
          <p:nvPr>
            <p:ph idx="1"/>
          </p:nvPr>
        </p:nvSpPr>
        <p:spPr/>
        <p:txBody>
          <a:bodyPr>
            <a:normAutofit/>
          </a:bodyPr>
          <a:lstStyle/>
          <a:p>
            <a:r>
              <a:rPr lang="en-US" sz="2800"/>
              <a:t>Browserify: giúp browser dùng được Node.js modules</a:t>
            </a:r>
          </a:p>
          <a:p>
            <a:r>
              <a:rPr lang="en-US" sz="2800"/>
              <a:t>Grunt, Gulp: thực thi task xử lý hậu kỳ: uncss, minify, uglify</a:t>
            </a:r>
          </a:p>
          <a:p>
            <a:r>
              <a:rPr lang="en-US" sz="2800"/>
              <a:t>Mocha, Chai, Jasmine: kiểm thử tự động</a:t>
            </a:r>
          </a:p>
          <a:p>
            <a:r>
              <a:rPr lang="en-US" sz="2800"/>
              <a:t>Yo: tự động gen code theo mẫu</a:t>
            </a:r>
          </a:p>
          <a:p>
            <a:r>
              <a:rPr lang="en-US" sz="2800"/>
              <a:t>PM2: quản lý nhiều Node.js process, load balance, tự khởi động lại</a:t>
            </a:r>
          </a:p>
          <a:p>
            <a:endParaRPr lang="en-US" sz="2800"/>
          </a:p>
          <a:p>
            <a:endParaRPr lang="en-US" sz="2800"/>
          </a:p>
        </p:txBody>
      </p:sp>
    </p:spTree>
    <p:extLst>
      <p:ext uri="{BB962C8B-B14F-4D97-AF65-F5344CB8AC3E}">
        <p14:creationId xmlns:p14="http://schemas.microsoft.com/office/powerpoint/2010/main" val="8089534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Thư viện tốt</a:t>
            </a:r>
          </a:p>
        </p:txBody>
      </p:sp>
      <p:sp>
        <p:nvSpPr>
          <p:cNvPr id="3" name="Content Placeholder 2"/>
          <p:cNvSpPr>
            <a:spLocks noGrp="1"/>
          </p:cNvSpPr>
          <p:nvPr>
            <p:ph idx="1"/>
          </p:nvPr>
        </p:nvSpPr>
        <p:spPr/>
        <p:txBody>
          <a:bodyPr>
            <a:normAutofit/>
          </a:bodyPr>
          <a:lstStyle/>
          <a:p>
            <a:r>
              <a:rPr lang="en-US" sz="2800"/>
              <a:t>Lodash: tập các hàm xử lý tập, đối tượng. Dễ hơn Scala </a:t>
            </a:r>
          </a:p>
          <a:p>
            <a:r>
              <a:rPr lang="en-US" sz="2800"/>
              <a:t>Sequelize: ORM cho Postgresql, MySQL, SQLite…</a:t>
            </a:r>
          </a:p>
          <a:p>
            <a:r>
              <a:rPr lang="en-US" sz="2800"/>
              <a:t>Passport: authentication nhiều kiểu đăng nhập</a:t>
            </a:r>
          </a:p>
          <a:p>
            <a:r>
              <a:rPr lang="en-US" sz="2800"/>
              <a:t>Nunjucks: template engine</a:t>
            </a:r>
          </a:p>
          <a:p>
            <a:r>
              <a:rPr lang="en-US" sz="2800"/>
              <a:t>Winston: log to file, database, cloud…</a:t>
            </a:r>
          </a:p>
          <a:p>
            <a:endParaRPr lang="en-US" sz="2800"/>
          </a:p>
          <a:p>
            <a:endParaRPr lang="en-US" sz="2400"/>
          </a:p>
        </p:txBody>
      </p:sp>
    </p:spTree>
    <p:extLst>
      <p:ext uri="{BB962C8B-B14F-4D97-AF65-F5344CB8AC3E}">
        <p14:creationId xmlns:p14="http://schemas.microsoft.com/office/powerpoint/2010/main" val="30209442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Chuyên cho Microservice</a:t>
            </a:r>
          </a:p>
        </p:txBody>
      </p:sp>
      <p:sp>
        <p:nvSpPr>
          <p:cNvPr id="3" name="Content Placeholder 2"/>
          <p:cNvSpPr>
            <a:spLocks noGrp="1"/>
          </p:cNvSpPr>
          <p:nvPr>
            <p:ph idx="1"/>
          </p:nvPr>
        </p:nvSpPr>
        <p:spPr/>
        <p:txBody>
          <a:bodyPr/>
          <a:lstStyle/>
          <a:p>
            <a:r>
              <a:rPr lang="en-US"/>
              <a:t>Restify: chuyên tạo REST web service</a:t>
            </a:r>
          </a:p>
          <a:p>
            <a:r>
              <a:rPr lang="en-US"/>
              <a:t>ActionHero: scalable API server</a:t>
            </a:r>
          </a:p>
          <a:p>
            <a:r>
              <a:rPr lang="en-US"/>
              <a:t>Seneca: microservice toolkit</a:t>
            </a:r>
          </a:p>
          <a:p>
            <a:r>
              <a:rPr lang="en-US"/>
              <a:t>Kafka Node: Kafka client</a:t>
            </a:r>
          </a:p>
          <a:p>
            <a:r>
              <a:rPr lang="en-US"/>
              <a:t>ZMQ: ZeroMQ client</a:t>
            </a:r>
          </a:p>
        </p:txBody>
      </p:sp>
    </p:spTree>
    <p:extLst>
      <p:ext uri="{BB962C8B-B14F-4D97-AF65-F5344CB8AC3E}">
        <p14:creationId xmlns:p14="http://schemas.microsoft.com/office/powerpoint/2010/main" val="152109675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a:t>Dịch vụ cloud trả phí &gt; giảm công sức code</a:t>
            </a:r>
          </a:p>
        </p:txBody>
      </p:sp>
      <p:sp>
        <p:nvSpPr>
          <p:cNvPr id="3" name="Content Placeholder 2"/>
          <p:cNvSpPr>
            <a:spLocks noGrp="1"/>
          </p:cNvSpPr>
          <p:nvPr>
            <p:ph idx="1"/>
          </p:nvPr>
        </p:nvSpPr>
        <p:spPr/>
        <p:txBody>
          <a:bodyPr/>
          <a:lstStyle/>
          <a:p>
            <a:r>
              <a:rPr lang="en-US"/>
              <a:t>Keymetrics: báo thông số, lỗi hệ thống</a:t>
            </a:r>
          </a:p>
          <a:p>
            <a:r>
              <a:rPr lang="en-US"/>
              <a:t>Graylog: thu thập thông tin, log</a:t>
            </a:r>
          </a:p>
          <a:p>
            <a:endParaRPr lang="en-US"/>
          </a:p>
        </p:txBody>
      </p:sp>
    </p:spTree>
    <p:extLst>
      <p:ext uri="{BB962C8B-B14F-4D97-AF65-F5344CB8AC3E}">
        <p14:creationId xmlns:p14="http://schemas.microsoft.com/office/powerpoint/2010/main" val="86032925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Node.js chống chỉ định &gt; </a:t>
            </a:r>
            <a:r>
              <a:rPr lang="en-US">
                <a:solidFill>
                  <a:srgbClr val="DCF600"/>
                </a:solidFill>
              </a:rPr>
              <a:t>cách xử lý</a:t>
            </a:r>
          </a:p>
        </p:txBody>
      </p:sp>
      <p:sp>
        <p:nvSpPr>
          <p:cNvPr id="3" name="Content Placeholder 2"/>
          <p:cNvSpPr>
            <a:spLocks noGrp="1"/>
          </p:cNvSpPr>
          <p:nvPr>
            <p:ph idx="1"/>
          </p:nvPr>
        </p:nvSpPr>
        <p:spPr/>
        <p:txBody>
          <a:bodyPr>
            <a:normAutofit/>
          </a:bodyPr>
          <a:lstStyle/>
          <a:p>
            <a:r>
              <a:rPr lang="en-US" sz="2800"/>
              <a:t>Tác vụ tốn CPU time, cần multi-thread &gt; </a:t>
            </a:r>
            <a:r>
              <a:rPr lang="en-US" sz="2800">
                <a:solidFill>
                  <a:srgbClr val="DCF600"/>
                </a:solidFill>
              </a:rPr>
              <a:t>Message queue gọi task runner viết bằng C++, Java, .NET, Go </a:t>
            </a:r>
          </a:p>
          <a:p>
            <a:r>
              <a:rPr lang="en-US" sz="2800"/>
              <a:t>Đóng mã nguồn &gt; </a:t>
            </a:r>
            <a:r>
              <a:rPr lang="en-US" sz="2800">
                <a:solidFill>
                  <a:srgbClr val="DCF600"/>
                </a:solidFill>
              </a:rPr>
              <a:t>UglifyJS, Obfuscator, JSScrambler, </a:t>
            </a:r>
          </a:p>
          <a:p>
            <a:endParaRPr lang="en-US" sz="2800"/>
          </a:p>
          <a:p>
            <a:endParaRPr lang="en-US" sz="2800"/>
          </a:p>
        </p:txBody>
      </p:sp>
    </p:spTree>
    <p:extLst>
      <p:ext uri="{BB962C8B-B14F-4D97-AF65-F5344CB8AC3E}">
        <p14:creationId xmlns:p14="http://schemas.microsoft.com/office/powerpoint/2010/main" val="67949364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85750"/>
            <a:ext cx="8610600" cy="1981200"/>
          </a:xfrm>
        </p:spPr>
        <p:txBody>
          <a:bodyPr>
            <a:normAutofit/>
          </a:bodyPr>
          <a:lstStyle/>
          <a:p>
            <a:r>
              <a:rPr lang="en-US" sz="4400"/>
              <a:t>Node.js vs Playframework</a:t>
            </a:r>
            <a:br>
              <a:rPr lang="en-US" sz="4400"/>
            </a:br>
            <a:r>
              <a:rPr lang="en-US" sz="4400"/>
              <a:t/>
            </a:r>
            <a:br>
              <a:rPr lang="en-US" sz="4400"/>
            </a:br>
            <a:r>
              <a:rPr lang="en-US" sz="2200"/>
              <a:t>http://www.slideshare.net/brikis98/nodejs-vs-play-framework</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3600" y="2114550"/>
            <a:ext cx="4842933" cy="2724150"/>
          </a:xfrm>
          <a:prstGeom prst="rect">
            <a:avLst/>
          </a:prstGeom>
        </p:spPr>
      </p:pic>
    </p:spTree>
    <p:extLst>
      <p:ext uri="{BB962C8B-B14F-4D97-AF65-F5344CB8AC3E}">
        <p14:creationId xmlns:p14="http://schemas.microsoft.com/office/powerpoint/2010/main" val="422429903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2891412496"/>
              </p:ext>
            </p:extLst>
          </p:nvPr>
        </p:nvGraphicFramePr>
        <p:xfrm>
          <a:off x="304800" y="57150"/>
          <a:ext cx="8458200" cy="5020889"/>
        </p:xfrm>
        <a:graphic>
          <a:graphicData uri="http://schemas.openxmlformats.org/drawingml/2006/table">
            <a:tbl>
              <a:tblPr firstRow="1" bandRow="1">
                <a:tableStyleId>{5FD0F851-EC5A-4D38-B0AD-8093EC10F338}</a:tableStyleId>
              </a:tblPr>
              <a:tblGrid>
                <a:gridCol w="4802537"/>
                <a:gridCol w="1863671"/>
                <a:gridCol w="1791992"/>
              </a:tblGrid>
              <a:tr h="450273">
                <a:tc>
                  <a:txBody>
                    <a:bodyPr/>
                    <a:lstStyle/>
                    <a:p>
                      <a:endParaRPr lang="en-US" sz="2800">
                        <a:solidFill>
                          <a:srgbClr val="FFFFFF"/>
                        </a:solidFill>
                      </a:endParaRPr>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a:solidFill>
                            <a:srgbClr val="FFFFFF"/>
                          </a:solidFill>
                        </a:rPr>
                        <a:t>JavaScript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00"/>
                    </a:solidFill>
                  </a:tcPr>
                </a:tc>
                <a:tc>
                  <a:txBody>
                    <a:bodyPr/>
                    <a:lstStyle/>
                    <a:p>
                      <a:pPr algn="ctr"/>
                      <a:r>
                        <a:rPr lang="en-US" sz="2800">
                          <a:solidFill>
                            <a:srgbClr val="FFFFFF"/>
                          </a:solidFill>
                        </a:rPr>
                        <a:t>Scala</a:t>
                      </a: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6600"/>
                    </a:solidFill>
                  </a:tcPr>
                </a:tc>
              </a:tr>
              <a:tr h="450273">
                <a:tc>
                  <a:txBody>
                    <a:bodyPr/>
                    <a:lstStyle/>
                    <a:p>
                      <a:r>
                        <a:rPr lang="en-US" sz="2000" b="0">
                          <a:solidFill>
                            <a:srgbClr val="FFFFFF"/>
                          </a:solidFill>
                        </a:rPr>
                        <a:t>Object</a:t>
                      </a:r>
                      <a:r>
                        <a:rPr lang="en-US" sz="2000" b="0" baseline="0">
                          <a:solidFill>
                            <a:srgbClr val="FFFFFF"/>
                          </a:solidFill>
                        </a:rPr>
                        <a:t> Oriented Programming</a:t>
                      </a:r>
                      <a:endParaRPr lang="en-US" sz="2000" b="0">
                        <a:solidFill>
                          <a:srgbClr val="FFFFFF"/>
                        </a:solidFill>
                      </a:endParaRPr>
                    </a:p>
                  </a:txBody>
                  <a:tcPr>
                    <a:lnT w="12700" cap="flat" cmpd="sng" algn="ctr">
                      <a:noFill/>
                      <a:prstDash val="solid"/>
                      <a:round/>
                      <a:headEnd type="none" w="med" len="med"/>
                      <a:tailEnd type="none" w="med" len="med"/>
                    </a:lnT>
                  </a:tcPr>
                </a:tc>
                <a:tc>
                  <a:txBody>
                    <a:bodyPr/>
                    <a:lstStyle/>
                    <a:p>
                      <a:r>
                        <a:rPr lang="en-US" sz="2000" b="0">
                          <a:solidFill>
                            <a:srgbClr val="FFFFFF"/>
                          </a:solidFill>
                        </a:rPr>
                        <a:t>3</a:t>
                      </a:r>
                    </a:p>
                  </a:txBody>
                  <a:tcPr>
                    <a:lnT w="12700" cap="flat" cmpd="sng" algn="ctr">
                      <a:noFill/>
                      <a:prstDash val="solid"/>
                      <a:round/>
                      <a:headEnd type="none" w="med" len="med"/>
                      <a:tailEnd type="none" w="med" len="med"/>
                    </a:lnT>
                  </a:tcPr>
                </a:tc>
                <a:tc>
                  <a:txBody>
                    <a:bodyPr/>
                    <a:lstStyle/>
                    <a:p>
                      <a:r>
                        <a:rPr lang="en-US" sz="2000" b="0">
                          <a:solidFill>
                            <a:srgbClr val="FFFFFF"/>
                          </a:solidFill>
                        </a:rPr>
                        <a:t>10</a:t>
                      </a:r>
                    </a:p>
                  </a:txBody>
                  <a:tcPr>
                    <a:lnT w="12700" cap="flat" cmpd="sng" algn="ctr">
                      <a:noFill/>
                      <a:prstDash val="solid"/>
                      <a:round/>
                      <a:headEnd type="none" w="med" len="med"/>
                      <a:tailEnd type="none" w="med" len="med"/>
                    </a:lnT>
                  </a:tcPr>
                </a:tc>
              </a:tr>
              <a:tr h="450273">
                <a:tc>
                  <a:txBody>
                    <a:bodyPr/>
                    <a:lstStyle/>
                    <a:p>
                      <a:r>
                        <a:rPr lang="en-US" sz="2000" b="0">
                          <a:solidFill>
                            <a:srgbClr val="FFFFFF"/>
                          </a:solidFill>
                        </a:rPr>
                        <a:t>Easy</a:t>
                      </a:r>
                      <a:r>
                        <a:rPr lang="en-US" sz="2000" b="0" baseline="0">
                          <a:solidFill>
                            <a:srgbClr val="FFFFFF"/>
                          </a:solidFill>
                        </a:rPr>
                        <a:t> to learn</a:t>
                      </a:r>
                      <a:endParaRPr lang="en-US" sz="2000" b="0">
                        <a:solidFill>
                          <a:srgbClr val="FFFFFF"/>
                        </a:solidFill>
                      </a:endParaRPr>
                    </a:p>
                  </a:txBody>
                  <a:tcPr/>
                </a:tc>
                <a:tc>
                  <a:txBody>
                    <a:bodyPr/>
                    <a:lstStyle/>
                    <a:p>
                      <a:r>
                        <a:rPr lang="en-US" sz="2000" b="0">
                          <a:solidFill>
                            <a:srgbClr val="FFFFFF"/>
                          </a:solidFill>
                        </a:rPr>
                        <a:t>8</a:t>
                      </a:r>
                    </a:p>
                  </a:txBody>
                  <a:tcPr/>
                </a:tc>
                <a:tc>
                  <a:txBody>
                    <a:bodyPr/>
                    <a:lstStyle/>
                    <a:p>
                      <a:r>
                        <a:rPr lang="en-US" sz="2000" b="0">
                          <a:solidFill>
                            <a:srgbClr val="FFFFFF"/>
                          </a:solidFill>
                        </a:rPr>
                        <a:t>4</a:t>
                      </a:r>
                    </a:p>
                  </a:txBody>
                  <a:tcPr/>
                </a:tc>
              </a:tr>
              <a:tr h="450273">
                <a:tc>
                  <a:txBody>
                    <a:bodyPr/>
                    <a:lstStyle/>
                    <a:p>
                      <a:r>
                        <a:rPr lang="en-US" sz="2000" b="0">
                          <a:solidFill>
                            <a:srgbClr val="FFFFFF"/>
                          </a:solidFill>
                        </a:rPr>
                        <a:t>Strong Type</a:t>
                      </a:r>
                    </a:p>
                  </a:txBody>
                  <a:tcPr/>
                </a:tc>
                <a:tc>
                  <a:txBody>
                    <a:bodyPr/>
                    <a:lstStyle/>
                    <a:p>
                      <a:r>
                        <a:rPr lang="en-US" sz="2000" b="0">
                          <a:solidFill>
                            <a:srgbClr val="FFFFFF"/>
                          </a:solidFill>
                        </a:rPr>
                        <a:t>1</a:t>
                      </a:r>
                    </a:p>
                  </a:txBody>
                  <a:tcPr/>
                </a:tc>
                <a:tc>
                  <a:txBody>
                    <a:bodyPr/>
                    <a:lstStyle/>
                    <a:p>
                      <a:r>
                        <a:rPr lang="en-US" sz="2000" b="0">
                          <a:solidFill>
                            <a:srgbClr val="FFFFFF"/>
                          </a:solidFill>
                        </a:rPr>
                        <a:t>10</a:t>
                      </a:r>
                    </a:p>
                  </a:txBody>
                  <a:tcPr/>
                </a:tc>
              </a:tr>
              <a:tr h="450273">
                <a:tc>
                  <a:txBody>
                    <a:bodyPr/>
                    <a:lstStyle/>
                    <a:p>
                      <a:r>
                        <a:rPr lang="en-US" sz="2000" b="0">
                          <a:solidFill>
                            <a:srgbClr val="FFFFFF"/>
                          </a:solidFill>
                        </a:rPr>
                        <a:t>Community</a:t>
                      </a:r>
                    </a:p>
                  </a:txBody>
                  <a:tcPr/>
                </a:tc>
                <a:tc>
                  <a:txBody>
                    <a:bodyPr/>
                    <a:lstStyle/>
                    <a:p>
                      <a:r>
                        <a:rPr lang="en-US" sz="2000" b="0">
                          <a:solidFill>
                            <a:srgbClr val="FFFFFF"/>
                          </a:solidFill>
                        </a:rPr>
                        <a:t>10</a:t>
                      </a:r>
                    </a:p>
                  </a:txBody>
                  <a:tcPr/>
                </a:tc>
                <a:tc>
                  <a:txBody>
                    <a:bodyPr/>
                    <a:lstStyle/>
                    <a:p>
                      <a:r>
                        <a:rPr lang="en-US" sz="2000" b="0">
                          <a:solidFill>
                            <a:srgbClr val="FFFFFF"/>
                          </a:solidFill>
                        </a:rPr>
                        <a:t>2</a:t>
                      </a:r>
                    </a:p>
                  </a:txBody>
                  <a:tcPr/>
                </a:tc>
              </a:tr>
              <a:tr h="450273">
                <a:tc>
                  <a:txBody>
                    <a:bodyPr/>
                    <a:lstStyle/>
                    <a:p>
                      <a:r>
                        <a:rPr lang="en-US" sz="2000" b="0">
                          <a:solidFill>
                            <a:srgbClr val="FFFFFF"/>
                          </a:solidFill>
                        </a:rPr>
                        <a:t>Reusable</a:t>
                      </a:r>
                      <a:r>
                        <a:rPr lang="en-US" sz="2000" b="0" baseline="0">
                          <a:solidFill>
                            <a:srgbClr val="FFFFFF"/>
                          </a:solidFill>
                        </a:rPr>
                        <a:t> libraries</a:t>
                      </a:r>
                      <a:endParaRPr lang="en-US" sz="2000" b="0">
                        <a:solidFill>
                          <a:srgbClr val="FFFFFF"/>
                        </a:solidFill>
                      </a:endParaRPr>
                    </a:p>
                  </a:txBody>
                  <a:tcPr/>
                </a:tc>
                <a:tc>
                  <a:txBody>
                    <a:bodyPr/>
                    <a:lstStyle/>
                    <a:p>
                      <a:r>
                        <a:rPr lang="en-US" sz="2000" b="0">
                          <a:solidFill>
                            <a:srgbClr val="FFFFFF"/>
                          </a:solidFill>
                        </a:rPr>
                        <a:t>10</a:t>
                      </a:r>
                    </a:p>
                  </a:txBody>
                  <a:tcPr/>
                </a:tc>
                <a:tc>
                  <a:txBody>
                    <a:bodyPr/>
                    <a:lstStyle/>
                    <a:p>
                      <a:r>
                        <a:rPr lang="en-US" sz="2000" b="0">
                          <a:solidFill>
                            <a:srgbClr val="FFFFFF"/>
                          </a:solidFill>
                        </a:rPr>
                        <a:t>4</a:t>
                      </a:r>
                    </a:p>
                  </a:txBody>
                  <a:tcPr/>
                </a:tc>
              </a:tr>
              <a:tr h="450273">
                <a:tc>
                  <a:txBody>
                    <a:bodyPr/>
                    <a:lstStyle/>
                    <a:p>
                      <a:r>
                        <a:rPr lang="en-US" sz="2000" b="0">
                          <a:solidFill>
                            <a:srgbClr val="FFFFFF"/>
                          </a:solidFill>
                        </a:rPr>
                        <a:t>Code speed</a:t>
                      </a:r>
                    </a:p>
                  </a:txBody>
                  <a:tcPr/>
                </a:tc>
                <a:tc>
                  <a:txBody>
                    <a:bodyPr/>
                    <a:lstStyle/>
                    <a:p>
                      <a:r>
                        <a:rPr lang="en-US" sz="2000" b="0">
                          <a:solidFill>
                            <a:srgbClr val="FFFFFF"/>
                          </a:solidFill>
                        </a:rPr>
                        <a:t>8</a:t>
                      </a:r>
                    </a:p>
                  </a:txBody>
                  <a:tcPr/>
                </a:tc>
                <a:tc>
                  <a:txBody>
                    <a:bodyPr/>
                    <a:lstStyle/>
                    <a:p>
                      <a:r>
                        <a:rPr lang="en-US" sz="2000" b="0">
                          <a:solidFill>
                            <a:srgbClr val="FFFFFF"/>
                          </a:solidFill>
                        </a:rPr>
                        <a:t>6</a:t>
                      </a:r>
                    </a:p>
                  </a:txBody>
                  <a:tcPr/>
                </a:tc>
              </a:tr>
              <a:tr h="450273">
                <a:tc>
                  <a:txBody>
                    <a:bodyPr/>
                    <a:lstStyle/>
                    <a:p>
                      <a:r>
                        <a:rPr lang="en-US" sz="2000" b="0">
                          <a:solidFill>
                            <a:srgbClr val="FFFFFF"/>
                          </a:solidFill>
                        </a:rPr>
                        <a:t>Friendly</a:t>
                      </a:r>
                      <a:r>
                        <a:rPr lang="en-US" sz="2000" b="0" baseline="0">
                          <a:solidFill>
                            <a:srgbClr val="FFFFFF"/>
                          </a:solidFill>
                        </a:rPr>
                        <a:t> to frond end</a:t>
                      </a:r>
                      <a:endParaRPr lang="en-US" sz="2000" b="0">
                        <a:solidFill>
                          <a:srgbClr val="FFFFFF"/>
                        </a:solidFill>
                      </a:endParaRPr>
                    </a:p>
                  </a:txBody>
                  <a:tcPr/>
                </a:tc>
                <a:tc>
                  <a:txBody>
                    <a:bodyPr/>
                    <a:lstStyle/>
                    <a:p>
                      <a:r>
                        <a:rPr lang="en-US" sz="2000" b="0">
                          <a:solidFill>
                            <a:srgbClr val="FFFFFF"/>
                          </a:solidFill>
                        </a:rPr>
                        <a:t>10</a:t>
                      </a:r>
                    </a:p>
                  </a:txBody>
                  <a:tcPr/>
                </a:tc>
                <a:tc>
                  <a:txBody>
                    <a:bodyPr/>
                    <a:lstStyle/>
                    <a:p>
                      <a:r>
                        <a:rPr lang="en-US" sz="2000" b="0">
                          <a:solidFill>
                            <a:srgbClr val="FFFFFF"/>
                          </a:solidFill>
                        </a:rPr>
                        <a:t>0</a:t>
                      </a:r>
                    </a:p>
                  </a:txBody>
                  <a:tcPr/>
                </a:tc>
              </a:tr>
              <a:tr h="450273">
                <a:tc>
                  <a:txBody>
                    <a:bodyPr/>
                    <a:lstStyle/>
                    <a:p>
                      <a:r>
                        <a:rPr lang="en-US" sz="2000" b="0">
                          <a:solidFill>
                            <a:srgbClr val="FFFFFF"/>
                          </a:solidFill>
                        </a:rPr>
                        <a:t>Friendly</a:t>
                      </a:r>
                      <a:r>
                        <a:rPr lang="en-US" sz="2000" b="0" baseline="0">
                          <a:solidFill>
                            <a:srgbClr val="FFFFFF"/>
                          </a:solidFill>
                        </a:rPr>
                        <a:t> to back end</a:t>
                      </a:r>
                      <a:endParaRPr lang="en-US" sz="2000" b="0">
                        <a:solidFill>
                          <a:srgbClr val="FFFFFF"/>
                        </a:solidFill>
                      </a:endParaRPr>
                    </a:p>
                  </a:txBody>
                  <a:tcPr/>
                </a:tc>
                <a:tc>
                  <a:txBody>
                    <a:bodyPr/>
                    <a:lstStyle/>
                    <a:p>
                      <a:r>
                        <a:rPr lang="en-US" sz="2000" b="0">
                          <a:solidFill>
                            <a:srgbClr val="FFFFFF"/>
                          </a:solidFill>
                        </a:rPr>
                        <a:t>3</a:t>
                      </a:r>
                    </a:p>
                  </a:txBody>
                  <a:tcPr/>
                </a:tc>
                <a:tc>
                  <a:txBody>
                    <a:bodyPr/>
                    <a:lstStyle/>
                    <a:p>
                      <a:r>
                        <a:rPr lang="en-US" sz="2000" b="0">
                          <a:solidFill>
                            <a:srgbClr val="FFFFFF"/>
                          </a:solidFill>
                        </a:rPr>
                        <a:t>8</a:t>
                      </a:r>
                    </a:p>
                  </a:txBody>
                  <a:tcPr/>
                </a:tc>
              </a:tr>
              <a:tr h="450273">
                <a:tc>
                  <a:txBody>
                    <a:bodyPr/>
                    <a:lstStyle/>
                    <a:p>
                      <a:r>
                        <a:rPr lang="en-US" sz="2000" b="0">
                          <a:solidFill>
                            <a:srgbClr val="FFFFFF"/>
                          </a:solidFill>
                        </a:rPr>
                        <a:t>BDD, TDD</a:t>
                      </a:r>
                    </a:p>
                  </a:txBody>
                  <a:tcPr>
                    <a:lnB>
                      <a:noFill/>
                    </a:lnB>
                  </a:tcPr>
                </a:tc>
                <a:tc>
                  <a:txBody>
                    <a:bodyPr/>
                    <a:lstStyle/>
                    <a:p>
                      <a:r>
                        <a:rPr lang="en-US" sz="2000" b="0">
                          <a:solidFill>
                            <a:srgbClr val="FFFFFF"/>
                          </a:solidFill>
                        </a:rPr>
                        <a:t>9</a:t>
                      </a:r>
                    </a:p>
                  </a:txBody>
                  <a:tcPr>
                    <a:lnB>
                      <a:noFill/>
                    </a:lnB>
                  </a:tcPr>
                </a:tc>
                <a:tc>
                  <a:txBody>
                    <a:bodyPr/>
                    <a:lstStyle/>
                    <a:p>
                      <a:r>
                        <a:rPr lang="en-US" sz="2000" b="0">
                          <a:solidFill>
                            <a:srgbClr val="FFFFFF"/>
                          </a:solidFill>
                        </a:rPr>
                        <a:t>4</a:t>
                      </a:r>
                    </a:p>
                  </a:txBody>
                  <a:tcPr>
                    <a:lnB>
                      <a:noFill/>
                    </a:lnB>
                  </a:tcPr>
                </a:tc>
              </a:tr>
              <a:tr h="450273">
                <a:tc>
                  <a:txBody>
                    <a:bodyPr/>
                    <a:lstStyle/>
                    <a:p>
                      <a:r>
                        <a:rPr lang="en-US" sz="2000" b="0">
                          <a:solidFill>
                            <a:srgbClr val="FFFFFF"/>
                          </a:solidFill>
                        </a:rPr>
                        <a:t>Performance</a:t>
                      </a:r>
                    </a:p>
                  </a:txBody>
                  <a:tcPr>
                    <a:lnL>
                      <a:noFill/>
                    </a:lnL>
                    <a:lnR>
                      <a:noFill/>
                    </a:lnR>
                    <a:lnT>
                      <a:noFill/>
                    </a:lnT>
                    <a:lnB w="12700" cmpd="sng">
                      <a:noFill/>
                    </a:lnB>
                    <a:lnTlToBr w="12700" cmpd="sng">
                      <a:noFill/>
                      <a:prstDash val="solid"/>
                    </a:lnTlToBr>
                    <a:lnBlToTr w="12700" cmpd="sng">
                      <a:noFill/>
                      <a:prstDash val="solid"/>
                    </a:lnBlToTr>
                  </a:tcPr>
                </a:tc>
                <a:tc>
                  <a:txBody>
                    <a:bodyPr/>
                    <a:lstStyle/>
                    <a:p>
                      <a:r>
                        <a:rPr lang="en-US" sz="2000" b="0">
                          <a:solidFill>
                            <a:srgbClr val="FFFFFF"/>
                          </a:solidFill>
                        </a:rPr>
                        <a:t>3</a:t>
                      </a:r>
                    </a:p>
                  </a:txBody>
                  <a:tcPr>
                    <a:lnL>
                      <a:noFill/>
                    </a:lnL>
                    <a:lnR>
                      <a:noFill/>
                    </a:lnR>
                    <a:lnT>
                      <a:noFill/>
                    </a:lnT>
                    <a:lnB w="12700" cmpd="sng">
                      <a:noFill/>
                    </a:lnB>
                    <a:lnTlToBr w="12700" cmpd="sng">
                      <a:noFill/>
                      <a:prstDash val="solid"/>
                    </a:lnTlToBr>
                    <a:lnBlToTr w="12700" cmpd="sng">
                      <a:noFill/>
                      <a:prstDash val="solid"/>
                    </a:lnBlToTr>
                  </a:tcPr>
                </a:tc>
                <a:tc>
                  <a:txBody>
                    <a:bodyPr/>
                    <a:lstStyle/>
                    <a:p>
                      <a:r>
                        <a:rPr lang="en-US" sz="2000" b="0">
                          <a:solidFill>
                            <a:srgbClr val="FFFFFF"/>
                          </a:solidFill>
                        </a:rPr>
                        <a:t>7</a:t>
                      </a:r>
                    </a:p>
                  </a:txBody>
                  <a:tcPr>
                    <a:lnL>
                      <a:noFill/>
                    </a:lnL>
                    <a:lnR>
                      <a:noFill/>
                    </a:lnR>
                    <a:lnT>
                      <a:noFill/>
                    </a:lnT>
                    <a:lnB w="12700" cmpd="sng">
                      <a:noFill/>
                    </a:lnB>
                    <a:lnTlToBr w="12700" cmpd="sng">
                      <a:noFill/>
                      <a:prstDash val="solid"/>
                    </a:lnTlToBr>
                    <a:lnBlToTr w="12700" cmpd="sng">
                      <a:noFill/>
                      <a:prstDash val="solid"/>
                    </a:lnBlToTr>
                  </a:tcPr>
                </a:tc>
              </a:tr>
            </a:tbl>
          </a:graphicData>
        </a:graphic>
      </p:graphicFrame>
      <p:sp>
        <p:nvSpPr>
          <p:cNvPr id="14" name="TextBox 13"/>
          <p:cNvSpPr txBox="1"/>
          <p:nvPr/>
        </p:nvSpPr>
        <p:spPr>
          <a:xfrm>
            <a:off x="5562600" y="1809750"/>
            <a:ext cx="1328609" cy="1446550"/>
          </a:xfrm>
          <a:prstGeom prst="rect">
            <a:avLst/>
          </a:prstGeom>
          <a:noFill/>
        </p:spPr>
        <p:txBody>
          <a:bodyPr wrap="none" rtlCol="0">
            <a:spAutoFit/>
          </a:bodyPr>
          <a:lstStyle/>
          <a:p>
            <a:r>
              <a:rPr lang="en-US" sz="8800" b="1">
                <a:solidFill>
                  <a:srgbClr val="DCF600"/>
                </a:solidFill>
              </a:rPr>
              <a:t>65</a:t>
            </a:r>
          </a:p>
        </p:txBody>
      </p:sp>
      <p:sp>
        <p:nvSpPr>
          <p:cNvPr id="15" name="TextBox 14"/>
          <p:cNvSpPr txBox="1"/>
          <p:nvPr/>
        </p:nvSpPr>
        <p:spPr>
          <a:xfrm>
            <a:off x="7391400" y="1809750"/>
            <a:ext cx="1328609" cy="1446550"/>
          </a:xfrm>
          <a:prstGeom prst="rect">
            <a:avLst/>
          </a:prstGeom>
          <a:noFill/>
        </p:spPr>
        <p:txBody>
          <a:bodyPr wrap="none" rtlCol="0">
            <a:spAutoFit/>
          </a:bodyPr>
          <a:lstStyle/>
          <a:p>
            <a:r>
              <a:rPr lang="en-US" sz="8800" b="1">
                <a:solidFill>
                  <a:srgbClr val="FF6600"/>
                </a:solidFill>
              </a:rPr>
              <a:t>55</a:t>
            </a:r>
          </a:p>
        </p:txBody>
      </p:sp>
    </p:spTree>
    <p:extLst>
      <p:ext uri="{BB962C8B-B14F-4D97-AF65-F5344CB8AC3E}">
        <p14:creationId xmlns:p14="http://schemas.microsoft.com/office/powerpoint/2010/main" val="48400915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4100" y="0"/>
            <a:ext cx="4475173" cy="5143500"/>
          </a:xfrm>
          <a:prstGeom prst="rect">
            <a:avLst/>
          </a:prstGeom>
        </p:spPr>
      </p:pic>
    </p:spTree>
    <p:extLst>
      <p:ext uri="{BB962C8B-B14F-4D97-AF65-F5344CB8AC3E}">
        <p14:creationId xmlns:p14="http://schemas.microsoft.com/office/powerpoint/2010/main" val="188177446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avaScript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738732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2400" y="133350"/>
            <a:ext cx="8839200" cy="4800600"/>
          </a:xfrm>
        </p:spPr>
        <p:txBody>
          <a:bodyPr>
            <a:normAutofit lnSpcReduction="10000"/>
          </a:bodyPr>
          <a:lstStyle/>
          <a:p>
            <a:r>
              <a:rPr lang="en-US" sz="2800"/>
              <a:t>WordPress  &gt; Calypso viết bằng 100% Node.js, React</a:t>
            </a:r>
          </a:p>
          <a:p>
            <a:r>
              <a:rPr lang="en-US" sz="2800"/>
              <a:t>IBM mua StrongLoop, chuyên Node.js</a:t>
            </a:r>
          </a:p>
          <a:p>
            <a:r>
              <a:rPr lang="en-US" sz="2800"/>
              <a:t>Microsoft Visual Studio hỗ trợ Node.js</a:t>
            </a:r>
          </a:p>
          <a:p>
            <a:r>
              <a:rPr lang="en-US" sz="2800"/>
              <a:t>Dùng Node.js</a:t>
            </a:r>
          </a:p>
          <a:p>
            <a:pPr lvl="1"/>
            <a:r>
              <a:rPr lang="en-US" sz="2400"/>
              <a:t>Mobile.de</a:t>
            </a:r>
          </a:p>
          <a:p>
            <a:pPr lvl="1"/>
            <a:r>
              <a:rPr lang="en-US" sz="2400"/>
              <a:t>Walmart Canada</a:t>
            </a:r>
          </a:p>
          <a:p>
            <a:pPr lvl="1"/>
            <a:r>
              <a:rPr lang="en-US" sz="2400"/>
              <a:t>Linked In</a:t>
            </a:r>
          </a:p>
          <a:p>
            <a:pPr lvl="1"/>
            <a:r>
              <a:rPr lang="en-US" sz="2400"/>
              <a:t>Task Rabbit</a:t>
            </a:r>
          </a:p>
        </p:txBody>
      </p:sp>
    </p:spTree>
    <p:extLst>
      <p:ext uri="{BB962C8B-B14F-4D97-AF65-F5344CB8AC3E}">
        <p14:creationId xmlns:p14="http://schemas.microsoft.com/office/powerpoint/2010/main" val="120394483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Golang bù đắp điểm yếu của JavaScript</a:t>
            </a:r>
          </a:p>
        </p:txBody>
      </p:sp>
      <p:sp>
        <p:nvSpPr>
          <p:cNvPr id="3" name="Content Placeholder 2"/>
          <p:cNvSpPr>
            <a:spLocks noGrp="1"/>
          </p:cNvSpPr>
          <p:nvPr>
            <p:ph idx="1"/>
          </p:nvPr>
        </p:nvSpPr>
        <p:spPr>
          <a:xfrm>
            <a:off x="76200" y="742950"/>
            <a:ext cx="6248400" cy="4123552"/>
          </a:xfrm>
        </p:spPr>
        <p:txBody>
          <a:bodyPr/>
          <a:lstStyle/>
          <a:p>
            <a:r>
              <a:rPr lang="en-US"/>
              <a:t>Tốc độ thực thi x 1.2 Java</a:t>
            </a:r>
          </a:p>
          <a:p>
            <a:r>
              <a:rPr lang="en-US"/>
              <a:t>Cần ít bộ nhớ hơn Java</a:t>
            </a:r>
          </a:p>
          <a:p>
            <a:r>
              <a:rPr lang="en-US"/>
              <a:t>Co-routines – Multithread</a:t>
            </a:r>
          </a:p>
          <a:p>
            <a:r>
              <a:rPr lang="en-US"/>
              <a:t>Biên dịch ra mã nhị phân</a:t>
            </a:r>
          </a:p>
          <a:p>
            <a:r>
              <a:rPr lang="en-US"/>
              <a:t>Tương đồng với JS: REPL, weak</a:t>
            </a:r>
            <a:br>
              <a:rPr lang="en-US"/>
            </a:br>
            <a:r>
              <a:rPr lang="en-US"/>
              <a:t>OOP, cú pháp đơn giản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37437" y="688959"/>
            <a:ext cx="3235581" cy="4454541"/>
          </a:xfrm>
          <a:prstGeom prst="rect">
            <a:avLst/>
          </a:prstGeom>
        </p:spPr>
      </p:pic>
    </p:spTree>
    <p:extLst>
      <p:ext uri="{BB962C8B-B14F-4D97-AF65-F5344CB8AC3E}">
        <p14:creationId xmlns:p14="http://schemas.microsoft.com/office/powerpoint/2010/main" val="217999375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9550"/>
            <a:ext cx="8610600" cy="762000"/>
          </a:xfrm>
        </p:spPr>
        <p:txBody>
          <a:bodyPr/>
          <a:lstStyle/>
          <a:p>
            <a:r>
              <a:rPr lang="en-US"/>
              <a:t>Con đường đi đến Node.js và Arrowjs.io</a:t>
            </a:r>
          </a:p>
        </p:txBody>
      </p:sp>
      <p:pic>
        <p:nvPicPr>
          <p:cNvPr id="3" name="Picture 2"/>
          <p:cNvPicPr>
            <a:picLocks noChangeAspect="1"/>
          </p:cNvPicPr>
          <p:nvPr/>
        </p:nvPicPr>
        <p:blipFill>
          <a:blip r:embed="rId2"/>
          <a:stretch>
            <a:fillRect/>
          </a:stretch>
        </p:blipFill>
        <p:spPr>
          <a:xfrm>
            <a:off x="2209800" y="1123950"/>
            <a:ext cx="4546600" cy="3409950"/>
          </a:xfrm>
          <a:prstGeom prst="rect">
            <a:avLst/>
          </a:prstGeom>
        </p:spPr>
      </p:pic>
    </p:spTree>
    <p:extLst>
      <p:ext uri="{BB962C8B-B14F-4D97-AF65-F5344CB8AC3E}">
        <p14:creationId xmlns:p14="http://schemas.microsoft.com/office/powerpoint/2010/main" val="15097682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295400" y="57150"/>
            <a:ext cx="0" cy="4876800"/>
          </a:xfrm>
          <a:prstGeom prst="straightConnector1">
            <a:avLst/>
          </a:prstGeom>
          <a:ln w="76200" cmpd="sng">
            <a:solidFill>
              <a:srgbClr val="DCF6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323" y="438150"/>
            <a:ext cx="1239492" cy="461665"/>
          </a:xfrm>
          <a:prstGeom prst="rect">
            <a:avLst/>
          </a:prstGeom>
          <a:noFill/>
        </p:spPr>
        <p:txBody>
          <a:bodyPr wrap="none" rtlCol="0">
            <a:spAutoFit/>
          </a:bodyPr>
          <a:lstStyle/>
          <a:p>
            <a:r>
              <a:rPr lang="en-US" sz="2400">
                <a:solidFill>
                  <a:srgbClr val="FFFFFF"/>
                </a:solidFill>
              </a:rPr>
              <a:t>10/2011</a:t>
            </a:r>
          </a:p>
        </p:txBody>
      </p:sp>
      <p:sp>
        <p:nvSpPr>
          <p:cNvPr id="5" name="TextBox 4"/>
          <p:cNvSpPr txBox="1"/>
          <p:nvPr/>
        </p:nvSpPr>
        <p:spPr>
          <a:xfrm>
            <a:off x="1447800" y="361950"/>
            <a:ext cx="4108817" cy="830997"/>
          </a:xfrm>
          <a:prstGeom prst="rect">
            <a:avLst/>
          </a:prstGeom>
          <a:noFill/>
        </p:spPr>
        <p:txBody>
          <a:bodyPr wrap="none" rtlCol="0">
            <a:spAutoFit/>
          </a:bodyPr>
          <a:lstStyle/>
          <a:p>
            <a:r>
              <a:rPr lang="en-US" sz="2400">
                <a:solidFill>
                  <a:srgbClr val="FFFFFF"/>
                </a:solidFill>
              </a:rPr>
              <a:t>Techmaster.vn Drupal 6.x</a:t>
            </a:r>
            <a:br>
              <a:rPr lang="en-US" sz="2400">
                <a:solidFill>
                  <a:srgbClr val="FFFFFF"/>
                </a:solidFill>
              </a:rPr>
            </a:br>
            <a:r>
              <a:rPr lang="en-US" sz="2400">
                <a:solidFill>
                  <a:srgbClr val="FFFFFF"/>
                </a:solidFill>
              </a:rPr>
              <a:t>Mua theme sẵn, </a:t>
            </a:r>
            <a:r>
              <a:rPr lang="en-US" sz="2400">
                <a:solidFill>
                  <a:srgbClr val="FF0000"/>
                </a:solidFill>
              </a:rPr>
              <a:t>khó chỉnh sửa</a:t>
            </a:r>
          </a:p>
        </p:txBody>
      </p:sp>
      <p:sp>
        <p:nvSpPr>
          <p:cNvPr id="6" name="TextBox 5"/>
          <p:cNvSpPr txBox="1"/>
          <p:nvPr/>
        </p:nvSpPr>
        <p:spPr>
          <a:xfrm>
            <a:off x="0" y="1733550"/>
            <a:ext cx="1239492" cy="461665"/>
          </a:xfrm>
          <a:prstGeom prst="rect">
            <a:avLst/>
          </a:prstGeom>
          <a:noFill/>
        </p:spPr>
        <p:txBody>
          <a:bodyPr wrap="none" rtlCol="0">
            <a:spAutoFit/>
          </a:bodyPr>
          <a:lstStyle/>
          <a:p>
            <a:r>
              <a:rPr lang="en-US" sz="2400">
                <a:solidFill>
                  <a:srgbClr val="FFFFFF"/>
                </a:solidFill>
              </a:rPr>
              <a:t>04/2012</a:t>
            </a:r>
          </a:p>
        </p:txBody>
      </p:sp>
      <p:sp>
        <p:nvSpPr>
          <p:cNvPr id="7" name="TextBox 6"/>
          <p:cNvSpPr txBox="1"/>
          <p:nvPr/>
        </p:nvSpPr>
        <p:spPr>
          <a:xfrm>
            <a:off x="1447800" y="1581150"/>
            <a:ext cx="6338845" cy="830997"/>
          </a:xfrm>
          <a:prstGeom prst="rect">
            <a:avLst/>
          </a:prstGeom>
          <a:noFill/>
        </p:spPr>
        <p:txBody>
          <a:bodyPr wrap="none" rtlCol="0">
            <a:spAutoFit/>
          </a:bodyPr>
          <a:lstStyle/>
          <a:p>
            <a:r>
              <a:rPr lang="en-US" sz="2400">
                <a:solidFill>
                  <a:srgbClr val="FFFFFF"/>
                </a:solidFill>
              </a:rPr>
              <a:t>Techmaster.vn &gt; WordPress 3.x</a:t>
            </a:r>
            <a:br>
              <a:rPr lang="en-US" sz="2400">
                <a:solidFill>
                  <a:srgbClr val="FFFFFF"/>
                </a:solidFill>
              </a:rPr>
            </a:br>
            <a:r>
              <a:rPr lang="en-US" sz="2400">
                <a:solidFill>
                  <a:srgbClr val="FFFFFF"/>
                </a:solidFill>
              </a:rPr>
              <a:t>Theme responsive, free. Có nhiều plugin rất thích</a:t>
            </a:r>
          </a:p>
        </p:txBody>
      </p:sp>
      <p:sp>
        <p:nvSpPr>
          <p:cNvPr id="8" name="TextBox 7"/>
          <p:cNvSpPr txBox="1"/>
          <p:nvPr/>
        </p:nvSpPr>
        <p:spPr>
          <a:xfrm>
            <a:off x="0" y="3181350"/>
            <a:ext cx="1239492" cy="461665"/>
          </a:xfrm>
          <a:prstGeom prst="rect">
            <a:avLst/>
          </a:prstGeom>
          <a:noFill/>
        </p:spPr>
        <p:txBody>
          <a:bodyPr wrap="none" rtlCol="0">
            <a:spAutoFit/>
          </a:bodyPr>
          <a:lstStyle/>
          <a:p>
            <a:r>
              <a:rPr lang="en-US" sz="2400">
                <a:solidFill>
                  <a:srgbClr val="FFFFFF"/>
                </a:solidFill>
              </a:rPr>
              <a:t>08/2013</a:t>
            </a:r>
          </a:p>
        </p:txBody>
      </p:sp>
      <p:sp>
        <p:nvSpPr>
          <p:cNvPr id="9" name="TextBox 8"/>
          <p:cNvSpPr txBox="1"/>
          <p:nvPr/>
        </p:nvSpPr>
        <p:spPr>
          <a:xfrm>
            <a:off x="1447800" y="3181350"/>
            <a:ext cx="6916076" cy="461665"/>
          </a:xfrm>
          <a:prstGeom prst="rect">
            <a:avLst/>
          </a:prstGeom>
          <a:noFill/>
        </p:spPr>
        <p:txBody>
          <a:bodyPr wrap="none" rtlCol="0">
            <a:spAutoFit/>
          </a:bodyPr>
          <a:lstStyle/>
          <a:p>
            <a:r>
              <a:rPr lang="en-US" sz="2400">
                <a:solidFill>
                  <a:srgbClr val="FFFFFF"/>
                </a:solidFill>
              </a:rPr>
              <a:t>Dự án gia công trên PHP Kohana. Không ấn tượng lắm</a:t>
            </a:r>
          </a:p>
        </p:txBody>
      </p:sp>
    </p:spTree>
    <p:extLst>
      <p:ext uri="{BB962C8B-B14F-4D97-AF65-F5344CB8AC3E}">
        <p14:creationId xmlns:p14="http://schemas.microsoft.com/office/powerpoint/2010/main" val="168700891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295400" y="57150"/>
            <a:ext cx="0" cy="4876800"/>
          </a:xfrm>
          <a:prstGeom prst="straightConnector1">
            <a:avLst/>
          </a:prstGeom>
          <a:ln w="76200" cmpd="sng">
            <a:solidFill>
              <a:srgbClr val="DCF6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323" y="438150"/>
            <a:ext cx="1239492" cy="461665"/>
          </a:xfrm>
          <a:prstGeom prst="rect">
            <a:avLst/>
          </a:prstGeom>
          <a:noFill/>
        </p:spPr>
        <p:txBody>
          <a:bodyPr wrap="none" rtlCol="0">
            <a:spAutoFit/>
          </a:bodyPr>
          <a:lstStyle/>
          <a:p>
            <a:r>
              <a:rPr lang="en-US" sz="2400">
                <a:solidFill>
                  <a:srgbClr val="FFFFFF"/>
                </a:solidFill>
              </a:rPr>
              <a:t>12/2013</a:t>
            </a:r>
          </a:p>
        </p:txBody>
      </p:sp>
      <p:sp>
        <p:nvSpPr>
          <p:cNvPr id="5" name="TextBox 4"/>
          <p:cNvSpPr txBox="1"/>
          <p:nvPr/>
        </p:nvSpPr>
        <p:spPr>
          <a:xfrm>
            <a:off x="1447800" y="438150"/>
            <a:ext cx="4387139" cy="461665"/>
          </a:xfrm>
          <a:prstGeom prst="rect">
            <a:avLst/>
          </a:prstGeom>
          <a:noFill/>
        </p:spPr>
        <p:txBody>
          <a:bodyPr wrap="none" rtlCol="0">
            <a:spAutoFit/>
          </a:bodyPr>
          <a:lstStyle/>
          <a:p>
            <a:r>
              <a:rPr lang="en-US" sz="2400">
                <a:solidFill>
                  <a:srgbClr val="FFFFFF"/>
                </a:solidFill>
              </a:rPr>
              <a:t>PHP Phalcon 1.x cho các dự án Úc</a:t>
            </a:r>
          </a:p>
        </p:txBody>
      </p:sp>
      <p:sp>
        <p:nvSpPr>
          <p:cNvPr id="6" name="TextBox 5"/>
          <p:cNvSpPr txBox="1"/>
          <p:nvPr/>
        </p:nvSpPr>
        <p:spPr>
          <a:xfrm>
            <a:off x="0" y="1733550"/>
            <a:ext cx="1239492" cy="461665"/>
          </a:xfrm>
          <a:prstGeom prst="rect">
            <a:avLst/>
          </a:prstGeom>
          <a:noFill/>
        </p:spPr>
        <p:txBody>
          <a:bodyPr wrap="none" rtlCol="0">
            <a:spAutoFit/>
          </a:bodyPr>
          <a:lstStyle/>
          <a:p>
            <a:r>
              <a:rPr lang="en-US" sz="2400">
                <a:solidFill>
                  <a:srgbClr val="FFFFFF"/>
                </a:solidFill>
              </a:rPr>
              <a:t>04/2014</a:t>
            </a:r>
          </a:p>
        </p:txBody>
      </p:sp>
      <p:sp>
        <p:nvSpPr>
          <p:cNvPr id="7" name="TextBox 6"/>
          <p:cNvSpPr txBox="1"/>
          <p:nvPr/>
        </p:nvSpPr>
        <p:spPr>
          <a:xfrm>
            <a:off x="1447800" y="1581150"/>
            <a:ext cx="7609325" cy="830997"/>
          </a:xfrm>
          <a:prstGeom prst="rect">
            <a:avLst/>
          </a:prstGeom>
          <a:noFill/>
        </p:spPr>
        <p:txBody>
          <a:bodyPr wrap="none" rtlCol="0">
            <a:spAutoFit/>
          </a:bodyPr>
          <a:lstStyle/>
          <a:p>
            <a:r>
              <a:rPr lang="en-US" sz="2400">
                <a:solidFill>
                  <a:srgbClr val="FFFFFF"/>
                </a:solidFill>
              </a:rPr>
              <a:t>Thử nghiệm Rails, Play. Scala có vẻ cool, cú pháp expressive</a:t>
            </a:r>
            <a:br>
              <a:rPr lang="en-US" sz="2400">
                <a:solidFill>
                  <a:srgbClr val="FFFFFF"/>
                </a:solidFill>
              </a:rPr>
            </a:br>
            <a:r>
              <a:rPr lang="en-US" sz="2400">
                <a:solidFill>
                  <a:srgbClr val="FFFFFF"/>
                </a:solidFill>
              </a:rPr>
              <a:t>Chọn Play Framework, Scala cho dự án hocngay.com</a:t>
            </a:r>
          </a:p>
        </p:txBody>
      </p:sp>
      <p:sp>
        <p:nvSpPr>
          <p:cNvPr id="8" name="TextBox 7"/>
          <p:cNvSpPr txBox="1"/>
          <p:nvPr/>
        </p:nvSpPr>
        <p:spPr>
          <a:xfrm>
            <a:off x="0" y="3333750"/>
            <a:ext cx="1239492" cy="461665"/>
          </a:xfrm>
          <a:prstGeom prst="rect">
            <a:avLst/>
          </a:prstGeom>
          <a:noFill/>
        </p:spPr>
        <p:txBody>
          <a:bodyPr wrap="none" rtlCol="0">
            <a:spAutoFit/>
          </a:bodyPr>
          <a:lstStyle/>
          <a:p>
            <a:r>
              <a:rPr lang="en-US" sz="2400">
                <a:solidFill>
                  <a:srgbClr val="FFFFFF"/>
                </a:solidFill>
              </a:rPr>
              <a:t>08/2014</a:t>
            </a:r>
          </a:p>
        </p:txBody>
      </p:sp>
      <p:sp>
        <p:nvSpPr>
          <p:cNvPr id="9" name="TextBox 8"/>
          <p:cNvSpPr txBox="1"/>
          <p:nvPr/>
        </p:nvSpPr>
        <p:spPr>
          <a:xfrm>
            <a:off x="1447800" y="3181350"/>
            <a:ext cx="6392796" cy="1200328"/>
          </a:xfrm>
          <a:prstGeom prst="rect">
            <a:avLst/>
          </a:prstGeom>
          <a:noFill/>
        </p:spPr>
        <p:txBody>
          <a:bodyPr wrap="none" rtlCol="0">
            <a:spAutoFit/>
          </a:bodyPr>
          <a:lstStyle/>
          <a:p>
            <a:r>
              <a:rPr lang="en-US" sz="2400">
                <a:solidFill>
                  <a:srgbClr val="FF0000"/>
                </a:solidFill>
              </a:rPr>
              <a:t>Scala khó học, tốc độ Play Framework không thực</a:t>
            </a:r>
          </a:p>
          <a:p>
            <a:r>
              <a:rPr lang="en-US" sz="2400">
                <a:solidFill>
                  <a:srgbClr val="FF0000"/>
                </a:solidFill>
              </a:rPr>
              <a:t>sự nổi trội, tốn nhiều RAM khi cập nhật code mới</a:t>
            </a:r>
            <a:br>
              <a:rPr lang="en-US" sz="2400">
                <a:solidFill>
                  <a:srgbClr val="FF0000"/>
                </a:solidFill>
              </a:rPr>
            </a:br>
            <a:r>
              <a:rPr lang="en-US" sz="2400">
                <a:solidFill>
                  <a:srgbClr val="FF0000"/>
                </a:solidFill>
              </a:rPr>
              <a:t>Sau 2 dự án PlayFramework, quyết định dừng</a:t>
            </a:r>
          </a:p>
        </p:txBody>
      </p:sp>
    </p:spTree>
    <p:extLst>
      <p:ext uri="{BB962C8B-B14F-4D97-AF65-F5344CB8AC3E}">
        <p14:creationId xmlns:p14="http://schemas.microsoft.com/office/powerpoint/2010/main" val="163825447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295400" y="57150"/>
            <a:ext cx="0" cy="4876800"/>
          </a:xfrm>
          <a:prstGeom prst="straightConnector1">
            <a:avLst/>
          </a:prstGeom>
          <a:ln w="76200" cmpd="sng">
            <a:solidFill>
              <a:srgbClr val="DCF6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323" y="438150"/>
            <a:ext cx="1239492" cy="461665"/>
          </a:xfrm>
          <a:prstGeom prst="rect">
            <a:avLst/>
          </a:prstGeom>
          <a:noFill/>
        </p:spPr>
        <p:txBody>
          <a:bodyPr wrap="none" rtlCol="0">
            <a:spAutoFit/>
          </a:bodyPr>
          <a:lstStyle/>
          <a:p>
            <a:r>
              <a:rPr lang="en-US" sz="2400">
                <a:solidFill>
                  <a:srgbClr val="FFFFFF"/>
                </a:solidFill>
              </a:rPr>
              <a:t>09/2014</a:t>
            </a:r>
          </a:p>
        </p:txBody>
      </p:sp>
      <p:sp>
        <p:nvSpPr>
          <p:cNvPr id="5" name="TextBox 4"/>
          <p:cNvSpPr txBox="1"/>
          <p:nvPr/>
        </p:nvSpPr>
        <p:spPr>
          <a:xfrm>
            <a:off x="1447800" y="438150"/>
            <a:ext cx="6536164" cy="461665"/>
          </a:xfrm>
          <a:prstGeom prst="rect">
            <a:avLst/>
          </a:prstGeom>
          <a:noFill/>
        </p:spPr>
        <p:txBody>
          <a:bodyPr wrap="none" rtlCol="0">
            <a:spAutoFit/>
          </a:bodyPr>
          <a:lstStyle/>
          <a:p>
            <a:r>
              <a:rPr lang="en-US" sz="2400">
                <a:solidFill>
                  <a:srgbClr val="FFFFFF"/>
                </a:solidFill>
              </a:rPr>
              <a:t>Sử dụng Phalcon để xây dựng lại toàn bộ ứng dụng</a:t>
            </a:r>
          </a:p>
        </p:txBody>
      </p:sp>
      <p:sp>
        <p:nvSpPr>
          <p:cNvPr id="6" name="TextBox 5"/>
          <p:cNvSpPr txBox="1"/>
          <p:nvPr/>
        </p:nvSpPr>
        <p:spPr>
          <a:xfrm>
            <a:off x="0" y="1733550"/>
            <a:ext cx="1239492" cy="461665"/>
          </a:xfrm>
          <a:prstGeom prst="rect">
            <a:avLst/>
          </a:prstGeom>
          <a:noFill/>
        </p:spPr>
        <p:txBody>
          <a:bodyPr wrap="none" rtlCol="0">
            <a:spAutoFit/>
          </a:bodyPr>
          <a:lstStyle/>
          <a:p>
            <a:r>
              <a:rPr lang="en-US" sz="2400">
                <a:solidFill>
                  <a:srgbClr val="FFFFFF"/>
                </a:solidFill>
              </a:rPr>
              <a:t>10/2014</a:t>
            </a:r>
          </a:p>
        </p:txBody>
      </p:sp>
      <p:sp>
        <p:nvSpPr>
          <p:cNvPr id="7" name="TextBox 6"/>
          <p:cNvSpPr txBox="1"/>
          <p:nvPr/>
        </p:nvSpPr>
        <p:spPr>
          <a:xfrm>
            <a:off x="1447800" y="1733550"/>
            <a:ext cx="6369352" cy="830997"/>
          </a:xfrm>
          <a:prstGeom prst="rect">
            <a:avLst/>
          </a:prstGeom>
          <a:noFill/>
        </p:spPr>
        <p:txBody>
          <a:bodyPr wrap="none" rtlCol="0">
            <a:spAutoFit/>
          </a:bodyPr>
          <a:lstStyle/>
          <a:p>
            <a:r>
              <a:rPr lang="en-US" sz="2400">
                <a:solidFill>
                  <a:srgbClr val="FFFFFF"/>
                </a:solidFill>
              </a:rPr>
              <a:t>Chuyển xong. Phalcon PHP lập trình hiệu suất cao</a:t>
            </a:r>
            <a:br>
              <a:rPr lang="en-US" sz="2400">
                <a:solidFill>
                  <a:srgbClr val="FFFFFF"/>
                </a:solidFill>
              </a:rPr>
            </a:br>
            <a:r>
              <a:rPr lang="en-US" sz="2400">
                <a:solidFill>
                  <a:srgbClr val="FF0000"/>
                </a:solidFill>
              </a:rPr>
              <a:t>Nhưng PHP không hỗ trợ Real Time Notification</a:t>
            </a:r>
          </a:p>
        </p:txBody>
      </p:sp>
      <p:sp>
        <p:nvSpPr>
          <p:cNvPr id="8" name="TextBox 7"/>
          <p:cNvSpPr txBox="1"/>
          <p:nvPr/>
        </p:nvSpPr>
        <p:spPr>
          <a:xfrm>
            <a:off x="0" y="3333750"/>
            <a:ext cx="1239492" cy="461665"/>
          </a:xfrm>
          <a:prstGeom prst="rect">
            <a:avLst/>
          </a:prstGeom>
          <a:noFill/>
        </p:spPr>
        <p:txBody>
          <a:bodyPr wrap="none" rtlCol="0">
            <a:spAutoFit/>
          </a:bodyPr>
          <a:lstStyle/>
          <a:p>
            <a:r>
              <a:rPr lang="en-US" sz="2400">
                <a:solidFill>
                  <a:srgbClr val="FFFFFF"/>
                </a:solidFill>
              </a:rPr>
              <a:t>11/2014</a:t>
            </a:r>
          </a:p>
        </p:txBody>
      </p:sp>
      <p:sp>
        <p:nvSpPr>
          <p:cNvPr id="9" name="TextBox 8"/>
          <p:cNvSpPr txBox="1"/>
          <p:nvPr/>
        </p:nvSpPr>
        <p:spPr>
          <a:xfrm>
            <a:off x="1447800" y="3264753"/>
            <a:ext cx="7319131" cy="830997"/>
          </a:xfrm>
          <a:prstGeom prst="rect">
            <a:avLst/>
          </a:prstGeom>
          <a:noFill/>
        </p:spPr>
        <p:txBody>
          <a:bodyPr wrap="none" rtlCol="0">
            <a:spAutoFit/>
          </a:bodyPr>
          <a:lstStyle/>
          <a:p>
            <a:r>
              <a:rPr lang="en-US" sz="2400">
                <a:solidFill>
                  <a:srgbClr val="FFFFFF"/>
                </a:solidFill>
              </a:rPr>
              <a:t>Tạm dừng dự án đào tạo trực tuyến do Dev phải gia công</a:t>
            </a:r>
            <a:br>
              <a:rPr lang="en-US" sz="2400">
                <a:solidFill>
                  <a:srgbClr val="FFFFFF"/>
                </a:solidFill>
              </a:rPr>
            </a:br>
            <a:r>
              <a:rPr lang="en-US" sz="2400">
                <a:solidFill>
                  <a:srgbClr val="FFFFFF"/>
                </a:solidFill>
              </a:rPr>
              <a:t>kiếm tiền trước</a:t>
            </a:r>
          </a:p>
        </p:txBody>
      </p:sp>
    </p:spTree>
    <p:extLst>
      <p:ext uri="{BB962C8B-B14F-4D97-AF65-F5344CB8AC3E}">
        <p14:creationId xmlns:p14="http://schemas.microsoft.com/office/powerpoint/2010/main" val="121220309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295400" y="57150"/>
            <a:ext cx="0" cy="4876800"/>
          </a:xfrm>
          <a:prstGeom prst="straightConnector1">
            <a:avLst/>
          </a:prstGeom>
          <a:ln w="76200" cmpd="sng">
            <a:solidFill>
              <a:srgbClr val="DCF6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323" y="438150"/>
            <a:ext cx="1239492" cy="461665"/>
          </a:xfrm>
          <a:prstGeom prst="rect">
            <a:avLst/>
          </a:prstGeom>
          <a:noFill/>
        </p:spPr>
        <p:txBody>
          <a:bodyPr wrap="none" rtlCol="0">
            <a:spAutoFit/>
          </a:bodyPr>
          <a:lstStyle/>
          <a:p>
            <a:r>
              <a:rPr lang="en-US" sz="2400">
                <a:solidFill>
                  <a:srgbClr val="FFFFFF"/>
                </a:solidFill>
              </a:rPr>
              <a:t>12/2014</a:t>
            </a:r>
          </a:p>
        </p:txBody>
      </p:sp>
      <p:sp>
        <p:nvSpPr>
          <p:cNvPr id="5" name="TextBox 4"/>
          <p:cNvSpPr txBox="1"/>
          <p:nvPr/>
        </p:nvSpPr>
        <p:spPr>
          <a:xfrm>
            <a:off x="1447800" y="438150"/>
            <a:ext cx="7204954" cy="1107996"/>
          </a:xfrm>
          <a:prstGeom prst="rect">
            <a:avLst/>
          </a:prstGeom>
          <a:noFill/>
        </p:spPr>
        <p:txBody>
          <a:bodyPr wrap="none" rtlCol="0">
            <a:spAutoFit/>
          </a:bodyPr>
          <a:lstStyle/>
          <a:p>
            <a:r>
              <a:rPr lang="en-US" sz="2200">
                <a:solidFill>
                  <a:srgbClr val="FFFFFF"/>
                </a:solidFill>
              </a:rPr>
              <a:t>Dùng WordPress + WPLMS plugin làm site đào tạo trực tuyến</a:t>
            </a:r>
            <a:br>
              <a:rPr lang="en-US" sz="2200">
                <a:solidFill>
                  <a:srgbClr val="FFFFFF"/>
                </a:solidFill>
              </a:rPr>
            </a:br>
            <a:r>
              <a:rPr lang="en-US" sz="2200">
                <a:solidFill>
                  <a:srgbClr val="FF0000"/>
                </a:solidFill>
              </a:rPr>
              <a:t>Chạy rất chậm, hệ thống cực phức tạp, nếu sửa thì không thể</a:t>
            </a:r>
            <a:br>
              <a:rPr lang="en-US" sz="2200">
                <a:solidFill>
                  <a:srgbClr val="FF0000"/>
                </a:solidFill>
              </a:rPr>
            </a:br>
            <a:r>
              <a:rPr lang="en-US" sz="2200">
                <a:solidFill>
                  <a:srgbClr val="FF0000"/>
                </a:solidFill>
              </a:rPr>
              <a:t>cập nhật bản mới. WordPress suck !</a:t>
            </a:r>
          </a:p>
        </p:txBody>
      </p:sp>
      <p:sp>
        <p:nvSpPr>
          <p:cNvPr id="6" name="TextBox 5"/>
          <p:cNvSpPr txBox="1"/>
          <p:nvPr/>
        </p:nvSpPr>
        <p:spPr>
          <a:xfrm>
            <a:off x="0" y="1733550"/>
            <a:ext cx="1239492" cy="461665"/>
          </a:xfrm>
          <a:prstGeom prst="rect">
            <a:avLst/>
          </a:prstGeom>
          <a:noFill/>
        </p:spPr>
        <p:txBody>
          <a:bodyPr wrap="none" rtlCol="0">
            <a:spAutoFit/>
          </a:bodyPr>
          <a:lstStyle/>
          <a:p>
            <a:r>
              <a:rPr lang="en-US" sz="2400">
                <a:solidFill>
                  <a:srgbClr val="FFFFFF"/>
                </a:solidFill>
              </a:rPr>
              <a:t>01/2015</a:t>
            </a:r>
          </a:p>
        </p:txBody>
      </p:sp>
      <p:sp>
        <p:nvSpPr>
          <p:cNvPr id="7" name="TextBox 6"/>
          <p:cNvSpPr txBox="1"/>
          <p:nvPr/>
        </p:nvSpPr>
        <p:spPr>
          <a:xfrm>
            <a:off x="1447800" y="1733550"/>
            <a:ext cx="7481736" cy="1569660"/>
          </a:xfrm>
          <a:prstGeom prst="rect">
            <a:avLst/>
          </a:prstGeom>
          <a:noFill/>
        </p:spPr>
        <p:txBody>
          <a:bodyPr wrap="none" rtlCol="0">
            <a:spAutoFit/>
          </a:bodyPr>
          <a:lstStyle/>
          <a:p>
            <a:r>
              <a:rPr lang="en-US" sz="2400">
                <a:solidFill>
                  <a:srgbClr val="FFFFFF"/>
                </a:solidFill>
              </a:rPr>
              <a:t>Sử dụng Node.js tạo web service và real time notification</a:t>
            </a:r>
            <a:br>
              <a:rPr lang="en-US" sz="2400">
                <a:solidFill>
                  <a:srgbClr val="FFFFFF"/>
                </a:solidFill>
              </a:rPr>
            </a:br>
            <a:r>
              <a:rPr lang="en-US" sz="2400">
                <a:solidFill>
                  <a:srgbClr val="FFFFFF"/>
                </a:solidFill>
              </a:rPr>
              <a:t>cho ứng dụng mobile.</a:t>
            </a:r>
            <a:br>
              <a:rPr lang="en-US" sz="2400">
                <a:solidFill>
                  <a:srgbClr val="FFFFFF"/>
                </a:solidFill>
              </a:rPr>
            </a:br>
            <a:r>
              <a:rPr lang="en-US" sz="2400">
                <a:solidFill>
                  <a:srgbClr val="FFFFFF"/>
                </a:solidFill>
              </a:rPr>
              <a:t>Thử nghiệm Mean.js. Loại Mean.js do nó gắn chặt </a:t>
            </a:r>
          </a:p>
          <a:p>
            <a:r>
              <a:rPr lang="en-US" sz="2400">
                <a:solidFill>
                  <a:srgbClr val="FFFFFF"/>
                </a:solidFill>
              </a:rPr>
              <a:t>MongoDB và Angularjs </a:t>
            </a:r>
            <a:endParaRPr lang="en-US" sz="2400">
              <a:solidFill>
                <a:srgbClr val="FF0000"/>
              </a:solidFill>
            </a:endParaRPr>
          </a:p>
        </p:txBody>
      </p:sp>
      <p:sp>
        <p:nvSpPr>
          <p:cNvPr id="8" name="TextBox 7"/>
          <p:cNvSpPr txBox="1"/>
          <p:nvPr/>
        </p:nvSpPr>
        <p:spPr>
          <a:xfrm>
            <a:off x="0" y="3557885"/>
            <a:ext cx="1239492" cy="461665"/>
          </a:xfrm>
          <a:prstGeom prst="rect">
            <a:avLst/>
          </a:prstGeom>
          <a:noFill/>
        </p:spPr>
        <p:txBody>
          <a:bodyPr wrap="none" rtlCol="0">
            <a:spAutoFit/>
          </a:bodyPr>
          <a:lstStyle/>
          <a:p>
            <a:r>
              <a:rPr lang="en-US" sz="2400">
                <a:solidFill>
                  <a:srgbClr val="FFFFFF"/>
                </a:solidFill>
              </a:rPr>
              <a:t>04/2015</a:t>
            </a:r>
          </a:p>
        </p:txBody>
      </p:sp>
      <p:sp>
        <p:nvSpPr>
          <p:cNvPr id="9" name="TextBox 8"/>
          <p:cNvSpPr txBox="1"/>
          <p:nvPr/>
        </p:nvSpPr>
        <p:spPr>
          <a:xfrm>
            <a:off x="1447800" y="3557885"/>
            <a:ext cx="6854611" cy="830997"/>
          </a:xfrm>
          <a:prstGeom prst="rect">
            <a:avLst/>
          </a:prstGeom>
          <a:noFill/>
        </p:spPr>
        <p:txBody>
          <a:bodyPr wrap="none" rtlCol="0">
            <a:spAutoFit/>
          </a:bodyPr>
          <a:lstStyle/>
          <a:p>
            <a:r>
              <a:rPr lang="en-US" sz="2400">
                <a:solidFill>
                  <a:srgbClr val="FFFF00"/>
                </a:solidFill>
              </a:rPr>
              <a:t>Xây dựng framework MVC nội bộ sử dụng Postgresql, </a:t>
            </a:r>
            <a:br>
              <a:rPr lang="en-US" sz="2400">
                <a:solidFill>
                  <a:srgbClr val="FFFF00"/>
                </a:solidFill>
              </a:rPr>
            </a:br>
            <a:r>
              <a:rPr lang="en-US" sz="2400">
                <a:solidFill>
                  <a:srgbClr val="FFFF00"/>
                </a:solidFill>
              </a:rPr>
              <a:t>Sequelize lấy tên là Arrowjs.io</a:t>
            </a:r>
          </a:p>
        </p:txBody>
      </p:sp>
    </p:spTree>
    <p:extLst>
      <p:ext uri="{BB962C8B-B14F-4D97-AF65-F5344CB8AC3E}">
        <p14:creationId xmlns:p14="http://schemas.microsoft.com/office/powerpoint/2010/main" val="268566839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a:off x="1295400" y="57150"/>
            <a:ext cx="0" cy="4876800"/>
          </a:xfrm>
          <a:prstGeom prst="straightConnector1">
            <a:avLst/>
          </a:prstGeom>
          <a:ln w="76200" cmpd="sng">
            <a:solidFill>
              <a:srgbClr val="DCF6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323" y="438150"/>
            <a:ext cx="1239492" cy="461665"/>
          </a:xfrm>
          <a:prstGeom prst="rect">
            <a:avLst/>
          </a:prstGeom>
          <a:noFill/>
        </p:spPr>
        <p:txBody>
          <a:bodyPr wrap="none" rtlCol="0">
            <a:spAutoFit/>
          </a:bodyPr>
          <a:lstStyle/>
          <a:p>
            <a:r>
              <a:rPr lang="en-US" sz="2400">
                <a:solidFill>
                  <a:srgbClr val="FFFFFF"/>
                </a:solidFill>
              </a:rPr>
              <a:t>05/2015</a:t>
            </a:r>
          </a:p>
        </p:txBody>
      </p:sp>
      <p:sp>
        <p:nvSpPr>
          <p:cNvPr id="5" name="TextBox 4"/>
          <p:cNvSpPr txBox="1"/>
          <p:nvPr/>
        </p:nvSpPr>
        <p:spPr>
          <a:xfrm>
            <a:off x="1447800" y="438150"/>
            <a:ext cx="7567672" cy="769441"/>
          </a:xfrm>
          <a:prstGeom prst="rect">
            <a:avLst/>
          </a:prstGeom>
          <a:noFill/>
        </p:spPr>
        <p:txBody>
          <a:bodyPr wrap="none" rtlCol="0">
            <a:spAutoFit/>
          </a:bodyPr>
          <a:lstStyle/>
          <a:p>
            <a:r>
              <a:rPr lang="en-US" sz="2200">
                <a:solidFill>
                  <a:srgbClr val="FFFFFF"/>
                </a:solidFill>
              </a:rPr>
              <a:t>Benchmark Arrowjs vs WordPress đã cache. Arrowjs tốc độ vượt</a:t>
            </a:r>
            <a:br>
              <a:rPr lang="en-US" sz="2200">
                <a:solidFill>
                  <a:srgbClr val="FFFFFF"/>
                </a:solidFill>
              </a:rPr>
            </a:br>
            <a:r>
              <a:rPr lang="en-US" sz="2200">
                <a:solidFill>
                  <a:srgbClr val="FFFFFF"/>
                </a:solidFill>
              </a:rPr>
              <a:t>hơn</a:t>
            </a:r>
            <a:endParaRPr lang="en-US" sz="2200">
              <a:solidFill>
                <a:srgbClr val="FF0000"/>
              </a:solidFill>
            </a:endParaRPr>
          </a:p>
        </p:txBody>
      </p:sp>
      <p:sp>
        <p:nvSpPr>
          <p:cNvPr id="6" name="TextBox 5"/>
          <p:cNvSpPr txBox="1"/>
          <p:nvPr/>
        </p:nvSpPr>
        <p:spPr>
          <a:xfrm>
            <a:off x="0" y="1885950"/>
            <a:ext cx="1239492" cy="461665"/>
          </a:xfrm>
          <a:prstGeom prst="rect">
            <a:avLst/>
          </a:prstGeom>
          <a:noFill/>
        </p:spPr>
        <p:txBody>
          <a:bodyPr wrap="none" rtlCol="0">
            <a:spAutoFit/>
          </a:bodyPr>
          <a:lstStyle/>
          <a:p>
            <a:r>
              <a:rPr lang="en-US" sz="2400">
                <a:solidFill>
                  <a:srgbClr val="FFFFFF"/>
                </a:solidFill>
              </a:rPr>
              <a:t>10/2015</a:t>
            </a:r>
          </a:p>
        </p:txBody>
      </p:sp>
      <p:sp>
        <p:nvSpPr>
          <p:cNvPr id="7" name="TextBox 6"/>
          <p:cNvSpPr txBox="1"/>
          <p:nvPr/>
        </p:nvSpPr>
        <p:spPr>
          <a:xfrm>
            <a:off x="1447800" y="1733550"/>
            <a:ext cx="4879461" cy="830997"/>
          </a:xfrm>
          <a:prstGeom prst="rect">
            <a:avLst/>
          </a:prstGeom>
          <a:noFill/>
        </p:spPr>
        <p:txBody>
          <a:bodyPr wrap="none" rtlCol="0">
            <a:spAutoFit/>
          </a:bodyPr>
          <a:lstStyle/>
          <a:p>
            <a:r>
              <a:rPr lang="en-US" sz="2400">
                <a:solidFill>
                  <a:srgbClr val="FFFFFF"/>
                </a:solidFill>
              </a:rPr>
              <a:t>Hệ thống đào tạo trực tuyến 1.0 xong</a:t>
            </a:r>
            <a:br>
              <a:rPr lang="en-US" sz="2400">
                <a:solidFill>
                  <a:srgbClr val="FFFFFF"/>
                </a:solidFill>
              </a:rPr>
            </a:br>
            <a:r>
              <a:rPr lang="en-US" sz="2400">
                <a:solidFill>
                  <a:srgbClr val="FFFFFF"/>
                </a:solidFill>
              </a:rPr>
              <a:t>Có 700 học viên đăng ký  </a:t>
            </a:r>
            <a:endParaRPr lang="en-US" sz="2400">
              <a:solidFill>
                <a:srgbClr val="FF0000"/>
              </a:solidFill>
            </a:endParaRPr>
          </a:p>
        </p:txBody>
      </p:sp>
      <p:sp>
        <p:nvSpPr>
          <p:cNvPr id="8" name="TextBox 7"/>
          <p:cNvSpPr txBox="1"/>
          <p:nvPr/>
        </p:nvSpPr>
        <p:spPr>
          <a:xfrm>
            <a:off x="0" y="3786485"/>
            <a:ext cx="1239492" cy="461665"/>
          </a:xfrm>
          <a:prstGeom prst="rect">
            <a:avLst/>
          </a:prstGeom>
          <a:noFill/>
        </p:spPr>
        <p:txBody>
          <a:bodyPr wrap="none" rtlCol="0">
            <a:spAutoFit/>
          </a:bodyPr>
          <a:lstStyle/>
          <a:p>
            <a:r>
              <a:rPr lang="en-US" sz="2400">
                <a:solidFill>
                  <a:srgbClr val="FFFFFF"/>
                </a:solidFill>
              </a:rPr>
              <a:t>11/2015</a:t>
            </a:r>
          </a:p>
        </p:txBody>
      </p:sp>
      <p:sp>
        <p:nvSpPr>
          <p:cNvPr id="9" name="TextBox 8"/>
          <p:cNvSpPr txBox="1"/>
          <p:nvPr/>
        </p:nvSpPr>
        <p:spPr>
          <a:xfrm>
            <a:off x="1447800" y="3638550"/>
            <a:ext cx="7399832" cy="830997"/>
          </a:xfrm>
          <a:prstGeom prst="rect">
            <a:avLst/>
          </a:prstGeom>
          <a:noFill/>
        </p:spPr>
        <p:txBody>
          <a:bodyPr wrap="none" rtlCol="0">
            <a:spAutoFit/>
          </a:bodyPr>
          <a:lstStyle/>
          <a:p>
            <a:r>
              <a:rPr lang="en-US" sz="2400">
                <a:solidFill>
                  <a:srgbClr val="ECF613"/>
                </a:solidFill>
              </a:rPr>
              <a:t>Mở mã nguồn Arrowjs.io sau khi đã chỉnh sửa, tối ưu kiến</a:t>
            </a:r>
          </a:p>
          <a:p>
            <a:r>
              <a:rPr lang="en-US" sz="2400">
                <a:solidFill>
                  <a:srgbClr val="ECF613"/>
                </a:solidFill>
              </a:rPr>
              <a:t>trúc</a:t>
            </a:r>
          </a:p>
        </p:txBody>
      </p:sp>
    </p:spTree>
    <p:extLst>
      <p:ext uri="{BB962C8B-B14F-4D97-AF65-F5344CB8AC3E}">
        <p14:creationId xmlns:p14="http://schemas.microsoft.com/office/powerpoint/2010/main" val="330490940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rowDevTe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0600" y="8149"/>
            <a:ext cx="7170913" cy="5143500"/>
          </a:xfrm>
          <a:prstGeom prst="rect">
            <a:avLst/>
          </a:prstGeom>
        </p:spPr>
      </p:pic>
      <p:sp>
        <p:nvSpPr>
          <p:cNvPr id="3" name="TextBox 2"/>
          <p:cNvSpPr txBox="1"/>
          <p:nvPr/>
        </p:nvSpPr>
        <p:spPr>
          <a:xfrm>
            <a:off x="1295400" y="2876550"/>
            <a:ext cx="854057" cy="369332"/>
          </a:xfrm>
          <a:prstGeom prst="rect">
            <a:avLst/>
          </a:prstGeom>
          <a:noFill/>
        </p:spPr>
        <p:txBody>
          <a:bodyPr wrap="none" rtlCol="0">
            <a:spAutoFit/>
          </a:bodyPr>
          <a:lstStyle/>
          <a:p>
            <a:r>
              <a:rPr lang="en-US">
                <a:solidFill>
                  <a:schemeClr val="bg1"/>
                </a:solidFill>
              </a:rPr>
              <a:t>Gatling</a:t>
            </a:r>
          </a:p>
        </p:txBody>
      </p:sp>
      <p:sp>
        <p:nvSpPr>
          <p:cNvPr id="4" name="TextBox 3"/>
          <p:cNvSpPr txBox="1"/>
          <p:nvPr/>
        </p:nvSpPr>
        <p:spPr>
          <a:xfrm>
            <a:off x="2590800" y="2876550"/>
            <a:ext cx="624803" cy="369332"/>
          </a:xfrm>
          <a:prstGeom prst="rect">
            <a:avLst/>
          </a:prstGeom>
          <a:noFill/>
        </p:spPr>
        <p:txBody>
          <a:bodyPr wrap="none" rtlCol="0">
            <a:spAutoFit/>
          </a:bodyPr>
          <a:lstStyle/>
          <a:p>
            <a:r>
              <a:rPr lang="en-US">
                <a:solidFill>
                  <a:schemeClr val="bg1"/>
                </a:solidFill>
              </a:rPr>
              <a:t>Core</a:t>
            </a:r>
          </a:p>
        </p:txBody>
      </p:sp>
      <p:sp>
        <p:nvSpPr>
          <p:cNvPr id="5" name="TextBox 4"/>
          <p:cNvSpPr txBox="1"/>
          <p:nvPr/>
        </p:nvSpPr>
        <p:spPr>
          <a:xfrm>
            <a:off x="3581400" y="2952750"/>
            <a:ext cx="611165" cy="369332"/>
          </a:xfrm>
          <a:prstGeom prst="rect">
            <a:avLst/>
          </a:prstGeom>
          <a:noFill/>
        </p:spPr>
        <p:txBody>
          <a:bodyPr wrap="none" rtlCol="0">
            <a:spAutoFit/>
          </a:bodyPr>
          <a:lstStyle/>
          <a:p>
            <a:r>
              <a:rPr lang="en-US">
                <a:solidFill>
                  <a:schemeClr val="bg1"/>
                </a:solidFill>
              </a:rPr>
              <a:t>CMS</a:t>
            </a:r>
          </a:p>
        </p:txBody>
      </p:sp>
      <p:sp>
        <p:nvSpPr>
          <p:cNvPr id="6" name="TextBox 5"/>
          <p:cNvSpPr txBox="1"/>
          <p:nvPr/>
        </p:nvSpPr>
        <p:spPr>
          <a:xfrm>
            <a:off x="1676400" y="1352550"/>
            <a:ext cx="946819" cy="369332"/>
          </a:xfrm>
          <a:prstGeom prst="rect">
            <a:avLst/>
          </a:prstGeom>
          <a:noFill/>
        </p:spPr>
        <p:txBody>
          <a:bodyPr wrap="none" rtlCol="0">
            <a:spAutoFit/>
          </a:bodyPr>
          <a:lstStyle/>
          <a:p>
            <a:r>
              <a:rPr lang="en-US">
                <a:solidFill>
                  <a:schemeClr val="bg1"/>
                </a:solidFill>
              </a:rPr>
              <a:t>uDoctor</a:t>
            </a:r>
          </a:p>
        </p:txBody>
      </p:sp>
      <p:sp>
        <p:nvSpPr>
          <p:cNvPr id="8" name="TextBox 7"/>
          <p:cNvSpPr txBox="1"/>
          <p:nvPr/>
        </p:nvSpPr>
        <p:spPr>
          <a:xfrm>
            <a:off x="2971800" y="1276350"/>
            <a:ext cx="854057" cy="369332"/>
          </a:xfrm>
          <a:prstGeom prst="rect">
            <a:avLst/>
          </a:prstGeom>
          <a:noFill/>
        </p:spPr>
        <p:txBody>
          <a:bodyPr wrap="none" rtlCol="0">
            <a:spAutoFit/>
          </a:bodyPr>
          <a:lstStyle/>
          <a:p>
            <a:r>
              <a:rPr lang="en-US">
                <a:solidFill>
                  <a:schemeClr val="bg1"/>
                </a:solidFill>
              </a:rPr>
              <a:t>Gatling</a:t>
            </a:r>
          </a:p>
        </p:txBody>
      </p:sp>
      <p:sp>
        <p:nvSpPr>
          <p:cNvPr id="9" name="TextBox 8"/>
          <p:cNvSpPr txBox="1"/>
          <p:nvPr/>
        </p:nvSpPr>
        <p:spPr>
          <a:xfrm>
            <a:off x="5943600" y="2724150"/>
            <a:ext cx="611165" cy="369332"/>
          </a:xfrm>
          <a:prstGeom prst="rect">
            <a:avLst/>
          </a:prstGeom>
          <a:noFill/>
        </p:spPr>
        <p:txBody>
          <a:bodyPr wrap="none" rtlCol="0">
            <a:spAutoFit/>
          </a:bodyPr>
          <a:lstStyle/>
          <a:p>
            <a:r>
              <a:rPr lang="en-US">
                <a:solidFill>
                  <a:schemeClr val="bg1"/>
                </a:solidFill>
              </a:rPr>
              <a:t>CMS</a:t>
            </a:r>
          </a:p>
        </p:txBody>
      </p:sp>
      <p:sp>
        <p:nvSpPr>
          <p:cNvPr id="10" name="TextBox 9"/>
          <p:cNvSpPr txBox="1"/>
          <p:nvPr/>
        </p:nvSpPr>
        <p:spPr>
          <a:xfrm>
            <a:off x="6858000" y="2571750"/>
            <a:ext cx="611165" cy="369332"/>
          </a:xfrm>
          <a:prstGeom prst="rect">
            <a:avLst/>
          </a:prstGeom>
          <a:noFill/>
        </p:spPr>
        <p:txBody>
          <a:bodyPr wrap="none" rtlCol="0">
            <a:spAutoFit/>
          </a:bodyPr>
          <a:lstStyle/>
          <a:p>
            <a:r>
              <a:rPr lang="en-US">
                <a:solidFill>
                  <a:schemeClr val="bg1"/>
                </a:solidFill>
              </a:rPr>
              <a:t>CMS</a:t>
            </a:r>
          </a:p>
        </p:txBody>
      </p:sp>
      <p:sp>
        <p:nvSpPr>
          <p:cNvPr id="11" name="TextBox 10"/>
          <p:cNvSpPr txBox="1"/>
          <p:nvPr/>
        </p:nvSpPr>
        <p:spPr>
          <a:xfrm>
            <a:off x="4343400" y="2343150"/>
            <a:ext cx="624803" cy="369332"/>
          </a:xfrm>
          <a:prstGeom prst="rect">
            <a:avLst/>
          </a:prstGeom>
          <a:noFill/>
        </p:spPr>
        <p:txBody>
          <a:bodyPr wrap="none" rtlCol="0">
            <a:spAutoFit/>
          </a:bodyPr>
          <a:lstStyle/>
          <a:p>
            <a:r>
              <a:rPr lang="en-US">
                <a:solidFill>
                  <a:schemeClr val="bg1"/>
                </a:solidFill>
              </a:rPr>
              <a:t>Core</a:t>
            </a:r>
          </a:p>
        </p:txBody>
      </p:sp>
      <p:sp>
        <p:nvSpPr>
          <p:cNvPr id="12" name="TextBox 11"/>
          <p:cNvSpPr txBox="1"/>
          <p:nvPr/>
        </p:nvSpPr>
        <p:spPr>
          <a:xfrm>
            <a:off x="5410200" y="1733550"/>
            <a:ext cx="582211" cy="369332"/>
          </a:xfrm>
          <a:prstGeom prst="rect">
            <a:avLst/>
          </a:prstGeom>
          <a:noFill/>
        </p:spPr>
        <p:txBody>
          <a:bodyPr wrap="none" rtlCol="0">
            <a:spAutoFit/>
          </a:bodyPr>
          <a:lstStyle/>
          <a:p>
            <a:r>
              <a:rPr lang="en-US">
                <a:solidFill>
                  <a:schemeClr val="bg1"/>
                </a:solidFill>
              </a:rPr>
              <a:t>Test</a:t>
            </a:r>
          </a:p>
        </p:txBody>
      </p:sp>
      <p:sp>
        <p:nvSpPr>
          <p:cNvPr id="13" name="TextBox 12"/>
          <p:cNvSpPr txBox="1"/>
          <p:nvPr/>
        </p:nvSpPr>
        <p:spPr>
          <a:xfrm>
            <a:off x="4800600" y="3257550"/>
            <a:ext cx="1210588" cy="369332"/>
          </a:xfrm>
          <a:prstGeom prst="rect">
            <a:avLst/>
          </a:prstGeom>
          <a:noFill/>
        </p:spPr>
        <p:txBody>
          <a:bodyPr wrap="none" rtlCol="0">
            <a:spAutoFit/>
          </a:bodyPr>
          <a:lstStyle/>
          <a:p>
            <a:r>
              <a:rPr lang="en-US">
                <a:solidFill>
                  <a:schemeClr val="bg1"/>
                </a:solidFill>
              </a:rPr>
              <a:t>WordPress</a:t>
            </a:r>
          </a:p>
        </p:txBody>
      </p:sp>
      <p:sp>
        <p:nvSpPr>
          <p:cNvPr id="14" name="TextBox 13"/>
          <p:cNvSpPr txBox="1"/>
          <p:nvPr/>
        </p:nvSpPr>
        <p:spPr>
          <a:xfrm>
            <a:off x="4724400" y="1581150"/>
            <a:ext cx="611165" cy="369332"/>
          </a:xfrm>
          <a:prstGeom prst="rect">
            <a:avLst/>
          </a:prstGeom>
          <a:noFill/>
        </p:spPr>
        <p:txBody>
          <a:bodyPr wrap="none" rtlCol="0">
            <a:spAutoFit/>
          </a:bodyPr>
          <a:lstStyle/>
          <a:p>
            <a:r>
              <a:rPr lang="en-US">
                <a:solidFill>
                  <a:schemeClr val="bg1"/>
                </a:solidFill>
              </a:rPr>
              <a:t>CMS</a:t>
            </a:r>
          </a:p>
        </p:txBody>
      </p:sp>
    </p:spTree>
    <p:extLst>
      <p:ext uri="{BB962C8B-B14F-4D97-AF65-F5344CB8AC3E}">
        <p14:creationId xmlns:p14="http://schemas.microsoft.com/office/powerpoint/2010/main" val="389777142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69593"/>
            <a:ext cx="9296400" cy="5016757"/>
          </a:xfrm>
          <a:prstGeom prst="rect">
            <a:avLst/>
          </a:prstGeom>
          <a:noFill/>
        </p:spPr>
        <p:txBody>
          <a:bodyPr wrap="square" rtlCol="0">
            <a:spAutoFit/>
          </a:bodyPr>
          <a:lstStyle/>
          <a:p>
            <a:r>
              <a:rPr lang="en-US" sz="3200">
                <a:solidFill>
                  <a:srgbClr val="F92672"/>
                </a:solidFill>
                <a:latin typeface="Menlo"/>
              </a:rPr>
              <a:t>if </a:t>
            </a:r>
            <a:r>
              <a:rPr lang="en-US" sz="3200">
                <a:solidFill>
                  <a:srgbClr val="F8F8F2"/>
                </a:solidFill>
                <a:latin typeface="Menlo"/>
              </a:rPr>
              <a:t>(interested) {</a:t>
            </a:r>
            <a:br>
              <a:rPr lang="en-US" sz="3200">
                <a:solidFill>
                  <a:srgbClr val="F8F8F2"/>
                </a:solidFill>
                <a:latin typeface="Menlo"/>
              </a:rPr>
            </a:br>
            <a:r>
              <a:rPr lang="en-US" sz="3200">
                <a:solidFill>
                  <a:srgbClr val="F8F8F2"/>
                </a:solidFill>
                <a:latin typeface="Menlo"/>
              </a:rPr>
              <a:t>  fork(</a:t>
            </a:r>
            <a:r>
              <a:rPr lang="en-US" sz="3200">
                <a:solidFill>
                  <a:srgbClr val="E6DB74"/>
                </a:solidFill>
                <a:latin typeface="Menlo"/>
              </a:rPr>
              <a:t>'https://github.com/arrowjs/CMS.git'</a:t>
            </a:r>
            <a:r>
              <a:rPr lang="en-US" sz="3200">
                <a:solidFill>
                  <a:srgbClr val="F8F8F2"/>
                </a:solidFill>
                <a:latin typeface="Menlo"/>
              </a:rPr>
              <a:t>);</a:t>
            </a:r>
            <a:br>
              <a:rPr lang="en-US" sz="3200">
                <a:solidFill>
                  <a:srgbClr val="F8F8F2"/>
                </a:solidFill>
                <a:latin typeface="Menlo"/>
              </a:rPr>
            </a:br>
            <a:r>
              <a:rPr lang="en-US" sz="3200">
                <a:solidFill>
                  <a:srgbClr val="F8F8F2"/>
                </a:solidFill>
                <a:latin typeface="Menlo"/>
              </a:rPr>
              <a:t>}</a:t>
            </a:r>
            <a:br>
              <a:rPr lang="en-US" sz="3200">
                <a:solidFill>
                  <a:srgbClr val="F8F8F2"/>
                </a:solidFill>
                <a:latin typeface="Menlo"/>
              </a:rPr>
            </a:br>
            <a:endParaRPr lang="en-US" sz="3200">
              <a:solidFill>
                <a:srgbClr val="F8F8F2"/>
              </a:solidFill>
              <a:latin typeface="Menlo"/>
            </a:endParaRPr>
          </a:p>
          <a:p>
            <a:r>
              <a:rPr lang="en-US" sz="3200">
                <a:solidFill>
                  <a:srgbClr val="F92672"/>
                </a:solidFill>
                <a:latin typeface="Menlo"/>
              </a:rPr>
              <a:t>if </a:t>
            </a:r>
            <a:r>
              <a:rPr lang="en-US" sz="3200">
                <a:solidFill>
                  <a:srgbClr val="F8F8F2"/>
                </a:solidFill>
                <a:latin typeface="Menlo"/>
              </a:rPr>
              <a:t>(wantToJoinTeam) {    </a:t>
            </a:r>
          </a:p>
          <a:p>
            <a:r>
              <a:rPr lang="en-US" sz="3200">
                <a:solidFill>
                  <a:srgbClr val="F8F8F2"/>
                </a:solidFill>
                <a:latin typeface="Menlo"/>
              </a:rPr>
              <a:t>  sendMail(</a:t>
            </a:r>
            <a:r>
              <a:rPr lang="en-US" sz="3200">
                <a:solidFill>
                  <a:srgbClr val="E6DB74"/>
                </a:solidFill>
                <a:latin typeface="Menlo"/>
              </a:rPr>
              <a:t>'cuong@techmaster.vn'</a:t>
            </a:r>
            <a:r>
              <a:rPr lang="en-US" sz="3200">
                <a:solidFill>
                  <a:srgbClr val="F8F8F2"/>
                </a:solidFill>
                <a:latin typeface="Menlo"/>
              </a:rPr>
              <a:t>)</a:t>
            </a:r>
            <a:br>
              <a:rPr lang="en-US" sz="3200">
                <a:solidFill>
                  <a:srgbClr val="F8F8F2"/>
                </a:solidFill>
                <a:latin typeface="Menlo"/>
              </a:rPr>
            </a:br>
            <a:r>
              <a:rPr lang="en-US" sz="3200">
                <a:solidFill>
                  <a:srgbClr val="F8F8F2"/>
                </a:solidFill>
                <a:latin typeface="Menlo"/>
              </a:rPr>
              <a:t>}</a:t>
            </a:r>
          </a:p>
          <a:p>
            <a:endParaRPr lang="en-US" sz="3200">
              <a:solidFill>
                <a:srgbClr val="FFFFFF"/>
              </a:solidFill>
              <a:latin typeface="Menlo"/>
            </a:endParaRPr>
          </a:p>
          <a:p>
            <a:r>
              <a:rPr lang="en-US" sz="3200">
                <a:solidFill>
                  <a:srgbClr val="FFFFFF"/>
                </a:solidFill>
                <a:latin typeface="Menlo"/>
              </a:rPr>
              <a:t>console.</a:t>
            </a:r>
            <a:r>
              <a:rPr lang="en-US" sz="3200">
                <a:solidFill>
                  <a:srgbClr val="979748"/>
                </a:solidFill>
                <a:latin typeface="Menlo"/>
              </a:rPr>
              <a:t>log</a:t>
            </a:r>
            <a:r>
              <a:rPr lang="en-US" sz="3200">
                <a:solidFill>
                  <a:srgbClr val="F8F8F2"/>
                </a:solidFill>
                <a:latin typeface="Menlo"/>
              </a:rPr>
              <a:t>(</a:t>
            </a:r>
            <a:r>
              <a:rPr lang="en-US" sz="3200">
                <a:solidFill>
                  <a:srgbClr val="E6DB74"/>
                </a:solidFill>
                <a:latin typeface="Menlo"/>
              </a:rPr>
              <a:t>'Thank you'</a:t>
            </a:r>
            <a:r>
              <a:rPr lang="en-US" sz="3200">
                <a:solidFill>
                  <a:srgbClr val="F8F8F2"/>
                </a:solidFill>
                <a:latin typeface="Menlo"/>
              </a:rPr>
              <a:t>);</a:t>
            </a:r>
            <a:endParaRPr lang="en-US" sz="3200"/>
          </a:p>
        </p:txBody>
      </p:sp>
    </p:spTree>
    <p:extLst>
      <p:ext uri="{BB962C8B-B14F-4D97-AF65-F5344CB8AC3E}">
        <p14:creationId xmlns:p14="http://schemas.microsoft.com/office/powerpoint/2010/main" val="179478214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a:t>Trả lời câu hỏi</a:t>
            </a:r>
          </a:p>
        </p:txBody>
      </p:sp>
    </p:spTree>
    <p:extLst>
      <p:ext uri="{BB962C8B-B14F-4D97-AF65-F5344CB8AC3E}">
        <p14:creationId xmlns:p14="http://schemas.microsoft.com/office/powerpoint/2010/main" val="89669957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1809750"/>
            <a:ext cx="8077200" cy="3073400"/>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400" y="162658"/>
            <a:ext cx="1944914" cy="1570892"/>
          </a:xfrm>
          <a:prstGeom prst="rect">
            <a:avLst/>
          </a:prstGeom>
        </p:spPr>
      </p:pic>
      <p:sp>
        <p:nvSpPr>
          <p:cNvPr id="4" name="TextBox 3"/>
          <p:cNvSpPr txBox="1"/>
          <p:nvPr/>
        </p:nvSpPr>
        <p:spPr>
          <a:xfrm>
            <a:off x="2441877" y="742950"/>
            <a:ext cx="6705600" cy="461665"/>
          </a:xfrm>
          <a:prstGeom prst="rect">
            <a:avLst/>
          </a:prstGeom>
          <a:noFill/>
        </p:spPr>
        <p:txBody>
          <a:bodyPr wrap="square" rtlCol="0">
            <a:spAutoFit/>
          </a:bodyPr>
          <a:lstStyle/>
          <a:p>
            <a:r>
              <a:rPr lang="en-US" sz="2400">
                <a:solidFill>
                  <a:schemeClr val="bg1"/>
                </a:solidFill>
              </a:rPr>
              <a:t>Visual Studio fully supports Node.js development</a:t>
            </a:r>
          </a:p>
        </p:txBody>
      </p:sp>
    </p:spTree>
    <p:extLst>
      <p:ext uri="{BB962C8B-B14F-4D97-AF65-F5344CB8AC3E}">
        <p14:creationId xmlns:p14="http://schemas.microsoft.com/office/powerpoint/2010/main" val="77330942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microservice</a:t>
            </a:r>
          </a:p>
        </p:txBody>
      </p:sp>
      <p:sp>
        <p:nvSpPr>
          <p:cNvPr id="5" name="Content Placeholder 4"/>
          <p:cNvSpPr>
            <a:spLocks noGrp="1"/>
          </p:cNvSpPr>
          <p:nvPr>
            <p:ph sz="half" idx="2"/>
          </p:nvPr>
        </p:nvSpPr>
        <p:spPr/>
        <p:txBody>
          <a:bodyPr/>
          <a:lstStyle/>
          <a:p>
            <a:r>
              <a:rPr lang="en-US"/>
              <a:t>Chia service theo các bounded context</a:t>
            </a:r>
          </a:p>
          <a:p>
            <a:endParaRPr lang="en-US"/>
          </a:p>
        </p:txBody>
      </p:sp>
      <p:sp>
        <p:nvSpPr>
          <p:cNvPr id="6" name="Text Placeholder 5"/>
          <p:cNvSpPr>
            <a:spLocks noGrp="1"/>
          </p:cNvSpPr>
          <p:nvPr>
            <p:ph type="body" sz="quarter" idx="3"/>
          </p:nvPr>
        </p:nvSpPr>
        <p:spPr/>
        <p:txBody>
          <a:bodyPr/>
          <a:lstStyle/>
          <a:p>
            <a:r>
              <a:rPr lang="en-US"/>
              <a:t>api-centric</a:t>
            </a:r>
          </a:p>
        </p:txBody>
      </p:sp>
      <p:sp>
        <p:nvSpPr>
          <p:cNvPr id="7" name="Content Placeholder 6"/>
          <p:cNvSpPr>
            <a:spLocks noGrp="1"/>
          </p:cNvSpPr>
          <p:nvPr>
            <p:ph sz="quarter" idx="4"/>
          </p:nvPr>
        </p:nvSpPr>
        <p:spPr/>
        <p:txBody>
          <a:bodyPr/>
          <a:lstStyle/>
          <a:p>
            <a:r>
              <a:rPr lang="en-US"/>
              <a:t>Tập trung các service lại để tạo thành một API thống nhất cho các client bên ngoài kết nối</a:t>
            </a:r>
          </a:p>
          <a:p>
            <a:r>
              <a:rPr lang="en-US"/>
              <a:t>Aggregate API service</a:t>
            </a:r>
          </a:p>
          <a:p>
            <a:endParaRPr lang="en-US"/>
          </a:p>
        </p:txBody>
      </p:sp>
    </p:spTree>
    <p:extLst>
      <p:ext uri="{BB962C8B-B14F-4D97-AF65-F5344CB8AC3E}">
        <p14:creationId xmlns:p14="http://schemas.microsoft.com/office/powerpoint/2010/main" val="159458061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6730"/>
            <a:ext cx="9137704" cy="5016758"/>
          </a:xfrm>
          <a:prstGeom prst="rect">
            <a:avLst/>
          </a:prstGeom>
        </p:spPr>
        <p:txBody>
          <a:bodyPr wrap="square">
            <a:spAutoFit/>
          </a:bodyPr>
          <a:lstStyle/>
          <a:p>
            <a:r>
              <a:rPr lang="en-US" sz="4000">
                <a:solidFill>
                  <a:schemeClr val="bg1"/>
                </a:solidFill>
              </a:rPr>
              <a:t>Vì sao anh lại cần xây dựng Js framework của riêng mình mà không dùng framework cũ?</a:t>
            </a:r>
          </a:p>
          <a:p>
            <a:r>
              <a:rPr lang="en-US" sz="4000">
                <a:solidFill>
                  <a:schemeClr val="bg1"/>
                </a:solidFill>
              </a:rPr>
              <a:t>Việc tự phát triển framework riêng của mình, song song/đồng thời với một app cần cần framework đó trong dự án thật, có deadline/mục tiêu là một dependency rủi ro. Anh xử lý và suy nghĩ thế nào?</a:t>
            </a:r>
          </a:p>
        </p:txBody>
      </p:sp>
    </p:spTree>
    <p:extLst>
      <p:ext uri="{BB962C8B-B14F-4D97-AF65-F5344CB8AC3E}">
        <p14:creationId xmlns:p14="http://schemas.microsoft.com/office/powerpoint/2010/main" val="9305359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6200" y="133350"/>
            <a:ext cx="8915400" cy="1828800"/>
          </a:xfrm>
        </p:spPr>
        <p:txBody>
          <a:bodyPr/>
          <a:lstStyle/>
          <a:p>
            <a:r>
              <a:rPr lang="en-US">
                <a:solidFill>
                  <a:srgbClr val="FFFF00"/>
                </a:solidFill>
              </a:rPr>
              <a:t>Đã dùng Drupal, WordPress, PlayFramework, Scala, một ít Rails.</a:t>
            </a:r>
          </a:p>
          <a:p>
            <a:r>
              <a:rPr lang="en-US">
                <a:solidFill>
                  <a:srgbClr val="FFFF00"/>
                </a:solidFill>
              </a:rPr>
              <a:t>Học hỏi mỗi framework một số thứ</a:t>
            </a:r>
          </a:p>
        </p:txBody>
      </p:sp>
      <p:sp>
        <p:nvSpPr>
          <p:cNvPr id="4" name="Rectangle 3"/>
          <p:cNvSpPr/>
          <p:nvPr/>
        </p:nvSpPr>
        <p:spPr>
          <a:xfrm>
            <a:off x="3429000" y="2114550"/>
            <a:ext cx="22098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a:t>Real Application</a:t>
            </a:r>
          </a:p>
        </p:txBody>
      </p:sp>
      <p:sp>
        <p:nvSpPr>
          <p:cNvPr id="5" name="Rectangle 4"/>
          <p:cNvSpPr/>
          <p:nvPr/>
        </p:nvSpPr>
        <p:spPr>
          <a:xfrm>
            <a:off x="3429000" y="4171950"/>
            <a:ext cx="2209800" cy="838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t>Framework</a:t>
            </a:r>
          </a:p>
        </p:txBody>
      </p:sp>
      <p:sp>
        <p:nvSpPr>
          <p:cNvPr id="6" name="Curved Left Arrow 5"/>
          <p:cNvSpPr/>
          <p:nvPr/>
        </p:nvSpPr>
        <p:spPr>
          <a:xfrm>
            <a:off x="5791200" y="2647950"/>
            <a:ext cx="914400" cy="22098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Left Arrow 6"/>
          <p:cNvSpPr/>
          <p:nvPr/>
        </p:nvSpPr>
        <p:spPr>
          <a:xfrm rot="10800000">
            <a:off x="2209800" y="2419350"/>
            <a:ext cx="914400" cy="2209800"/>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6200" y="3028950"/>
            <a:ext cx="2333141" cy="954107"/>
          </a:xfrm>
          <a:prstGeom prst="rect">
            <a:avLst/>
          </a:prstGeom>
          <a:noFill/>
        </p:spPr>
        <p:txBody>
          <a:bodyPr wrap="none" rtlCol="0">
            <a:spAutoFit/>
          </a:bodyPr>
          <a:lstStyle/>
          <a:p>
            <a:r>
              <a:rPr lang="en-US" sz="2800">
                <a:solidFill>
                  <a:srgbClr val="FFFF00"/>
                </a:solidFill>
              </a:rPr>
              <a:t>Cải thiện hiệu</a:t>
            </a:r>
          </a:p>
          <a:p>
            <a:r>
              <a:rPr lang="en-US" sz="2800">
                <a:solidFill>
                  <a:srgbClr val="FFFF00"/>
                </a:solidFill>
              </a:rPr>
              <a:t>suất phát triển</a:t>
            </a:r>
          </a:p>
        </p:txBody>
      </p:sp>
      <p:sp>
        <p:nvSpPr>
          <p:cNvPr id="9" name="TextBox 8"/>
          <p:cNvSpPr txBox="1"/>
          <p:nvPr/>
        </p:nvSpPr>
        <p:spPr>
          <a:xfrm>
            <a:off x="6705600" y="3105150"/>
            <a:ext cx="2298075" cy="954107"/>
          </a:xfrm>
          <a:prstGeom prst="rect">
            <a:avLst/>
          </a:prstGeom>
          <a:noFill/>
        </p:spPr>
        <p:txBody>
          <a:bodyPr wrap="none" rtlCol="0">
            <a:spAutoFit/>
          </a:bodyPr>
          <a:lstStyle/>
          <a:p>
            <a:r>
              <a:rPr lang="en-US" sz="2800">
                <a:solidFill>
                  <a:srgbClr val="FFFFFF"/>
                </a:solidFill>
              </a:rPr>
              <a:t>Điều chỉnh</a:t>
            </a:r>
          </a:p>
          <a:p>
            <a:r>
              <a:rPr lang="en-US" sz="2800">
                <a:solidFill>
                  <a:srgbClr val="FFFFFF"/>
                </a:solidFill>
              </a:rPr>
              <a:t>chức năng FW</a:t>
            </a:r>
          </a:p>
        </p:txBody>
      </p:sp>
    </p:spTree>
    <p:extLst>
      <p:ext uri="{BB962C8B-B14F-4D97-AF65-F5344CB8AC3E}">
        <p14:creationId xmlns:p14="http://schemas.microsoft.com/office/powerpoint/2010/main" val="353626512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09550"/>
            <a:ext cx="8686800" cy="4832092"/>
          </a:xfrm>
          <a:prstGeom prst="rect">
            <a:avLst/>
          </a:prstGeom>
          <a:noFill/>
        </p:spPr>
        <p:txBody>
          <a:bodyPr wrap="square" rtlCol="0">
            <a:spAutoFit/>
          </a:bodyPr>
          <a:lstStyle/>
          <a:p>
            <a:r>
              <a:rPr lang="en-US" sz="4400">
                <a:solidFill>
                  <a:srgbClr val="FFFFFF"/>
                </a:solidFill>
              </a:rPr>
              <a:t>Hiện tại em muốn nghiên cứu Nodejs để phục vụ cho mục đích làm server cho mobile app. Anh có giải pháp nào hiệu quả để xây dựng server cho mobile app có thể xử lý cho đa nền tảng từ Android, iOS và Windowphone ?</a:t>
            </a:r>
          </a:p>
        </p:txBody>
      </p:sp>
    </p:spTree>
    <p:extLst>
      <p:ext uri="{BB962C8B-B14F-4D97-AF65-F5344CB8AC3E}">
        <p14:creationId xmlns:p14="http://schemas.microsoft.com/office/powerpoint/2010/main" val="282907887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a:solidFill>
                  <a:srgbClr val="FFFF00"/>
                </a:solidFill>
              </a:rPr>
              <a:t>REST/JSON</a:t>
            </a:r>
          </a:p>
          <a:p>
            <a:pPr lvl="1"/>
            <a:r>
              <a:rPr lang="en-US">
                <a:solidFill>
                  <a:srgbClr val="FFFF00"/>
                </a:solidFill>
              </a:rPr>
              <a:t>Request – Response. Dễ lập trình, dễ quản lý. Dễ scale out &gt; dùng sticky session</a:t>
            </a:r>
          </a:p>
          <a:p>
            <a:r>
              <a:rPr lang="en-US">
                <a:solidFill>
                  <a:srgbClr val="FFFF00"/>
                </a:solidFill>
              </a:rPr>
              <a:t>Realtime Notification</a:t>
            </a:r>
          </a:p>
          <a:p>
            <a:pPr lvl="1"/>
            <a:r>
              <a:rPr lang="en-US">
                <a:solidFill>
                  <a:srgbClr val="FFFF00"/>
                </a:solidFill>
              </a:rPr>
              <a:t>Socket.io</a:t>
            </a:r>
          </a:p>
          <a:p>
            <a:pPr lvl="1"/>
            <a:r>
              <a:rPr lang="en-US">
                <a:solidFill>
                  <a:srgbClr val="FFFF00"/>
                </a:solidFill>
              </a:rPr>
              <a:t>Scale out khó</a:t>
            </a:r>
          </a:p>
          <a:p>
            <a:r>
              <a:rPr lang="en-US">
                <a:solidFill>
                  <a:srgbClr val="FFFF00"/>
                </a:solidFill>
              </a:rPr>
              <a:t>Dịch vụ cloud: parse, pubnub</a:t>
            </a:r>
          </a:p>
          <a:p>
            <a:pPr marL="457200" lvl="1" indent="0">
              <a:buNone/>
            </a:pPr>
            <a:endParaRPr lang="en-US">
              <a:solidFill>
                <a:srgbClr val="FFFF00"/>
              </a:solidFill>
            </a:endParaRPr>
          </a:p>
        </p:txBody>
      </p:sp>
      <p:sp>
        <p:nvSpPr>
          <p:cNvPr id="2" name="Title 1"/>
          <p:cNvSpPr>
            <a:spLocks noGrp="1"/>
          </p:cNvSpPr>
          <p:nvPr>
            <p:ph type="title"/>
          </p:nvPr>
        </p:nvSpPr>
        <p:spPr/>
        <p:txBody>
          <a:bodyPr>
            <a:normAutofit fontScale="90000"/>
          </a:bodyPr>
          <a:lstStyle/>
          <a:p>
            <a:r>
              <a:rPr lang="en-US">
                <a:solidFill>
                  <a:srgbClr val="FFFF00"/>
                </a:solidFill>
              </a:rPr>
              <a:t>Tạo server cho mobile app</a:t>
            </a:r>
          </a:p>
        </p:txBody>
      </p:sp>
      <p:sp>
        <p:nvSpPr>
          <p:cNvPr id="4" name="TextBox 3"/>
          <p:cNvSpPr txBox="1"/>
          <p:nvPr/>
        </p:nvSpPr>
        <p:spPr>
          <a:xfrm>
            <a:off x="3505200" y="3562350"/>
            <a:ext cx="4593675" cy="400110"/>
          </a:xfrm>
          <a:prstGeom prst="rect">
            <a:avLst/>
          </a:prstGeom>
          <a:noFill/>
        </p:spPr>
        <p:txBody>
          <a:bodyPr wrap="none" rtlCol="0">
            <a:spAutoFit/>
          </a:bodyPr>
          <a:lstStyle/>
          <a:p>
            <a:r>
              <a:rPr lang="en-US" sz="2000">
                <a:solidFill>
                  <a:srgbClr val="DCF600"/>
                </a:solidFill>
              </a:rPr>
              <a:t>https://github.com/daltoniam/Starscream</a:t>
            </a:r>
          </a:p>
        </p:txBody>
      </p:sp>
    </p:spTree>
    <p:extLst>
      <p:ext uri="{BB962C8B-B14F-4D97-AF65-F5344CB8AC3E}">
        <p14:creationId xmlns:p14="http://schemas.microsoft.com/office/powerpoint/2010/main" val="147375362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8610600" cy="1402556"/>
          </a:xfrm>
        </p:spPr>
        <p:txBody>
          <a:bodyPr/>
          <a:lstStyle/>
          <a:p>
            <a:r>
              <a:rPr lang="en-US"/>
              <a:t>Best practices trong việc vận hành server chạy ứng dụng Node ?</a:t>
            </a:r>
          </a:p>
        </p:txBody>
      </p:sp>
      <p:sp>
        <p:nvSpPr>
          <p:cNvPr id="3" name="TextBox 2"/>
          <p:cNvSpPr txBox="1"/>
          <p:nvPr/>
        </p:nvSpPr>
        <p:spPr>
          <a:xfrm>
            <a:off x="228600" y="1657350"/>
            <a:ext cx="8686800" cy="2862322"/>
          </a:xfrm>
          <a:prstGeom prst="rect">
            <a:avLst/>
          </a:prstGeom>
          <a:noFill/>
        </p:spPr>
        <p:txBody>
          <a:bodyPr wrap="square" rtlCol="0">
            <a:spAutoFit/>
          </a:bodyPr>
          <a:lstStyle/>
          <a:p>
            <a:pPr marL="571500" indent="-571500">
              <a:buFont typeface="Arial"/>
              <a:buChar char="•"/>
            </a:pPr>
            <a:r>
              <a:rPr lang="en-US" sz="3600">
                <a:solidFill>
                  <a:srgbClr val="FFFF00"/>
                </a:solidFill>
              </a:rPr>
              <a:t>Manage Node.js process &gt; pm2</a:t>
            </a:r>
          </a:p>
          <a:p>
            <a:pPr marL="571500" indent="-571500">
              <a:buFont typeface="Arial"/>
              <a:buChar char="•"/>
            </a:pPr>
            <a:r>
              <a:rPr lang="en-US" sz="3600">
                <a:solidFill>
                  <a:srgbClr val="FFFF00"/>
                </a:solidFill>
              </a:rPr>
              <a:t>Monitor &gt; keymetrics, Winston, statsd</a:t>
            </a:r>
          </a:p>
          <a:p>
            <a:pPr marL="571500" indent="-571500">
              <a:buFont typeface="Arial"/>
              <a:buChar char="•"/>
            </a:pPr>
            <a:r>
              <a:rPr lang="en-US" sz="3600">
                <a:solidFill>
                  <a:srgbClr val="FFFF00"/>
                </a:solidFill>
              </a:rPr>
              <a:t>Clustering - Caching</a:t>
            </a:r>
          </a:p>
          <a:p>
            <a:pPr marL="571500" indent="-571500">
              <a:buFont typeface="Arial"/>
              <a:buChar char="•"/>
            </a:pPr>
            <a:r>
              <a:rPr lang="en-US" sz="3600">
                <a:solidFill>
                  <a:srgbClr val="FFFF00"/>
                </a:solidFill>
              </a:rPr>
              <a:t>Offload intensive CPU task to other task queue</a:t>
            </a:r>
          </a:p>
        </p:txBody>
      </p:sp>
    </p:spTree>
    <p:extLst>
      <p:ext uri="{BB962C8B-B14F-4D97-AF65-F5344CB8AC3E}">
        <p14:creationId xmlns:p14="http://schemas.microsoft.com/office/powerpoint/2010/main" val="349315920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33350"/>
            <a:ext cx="8915400" cy="1938992"/>
          </a:xfrm>
          <a:prstGeom prst="rect">
            <a:avLst/>
          </a:prstGeom>
        </p:spPr>
        <p:txBody>
          <a:bodyPr wrap="square">
            <a:spAutoFit/>
          </a:bodyPr>
          <a:lstStyle/>
          <a:p>
            <a:r>
              <a:rPr lang="en-US" sz="4000">
                <a:solidFill>
                  <a:schemeClr val="bg1"/>
                </a:solidFill>
              </a:rPr>
              <a:t>Tại sao lại dùng nodejs trong khi PHP làm rất tốt công việc xây dựng CMS và có rất nhiều Framework mạnh mẽ</a:t>
            </a:r>
          </a:p>
        </p:txBody>
      </p:sp>
      <p:sp>
        <p:nvSpPr>
          <p:cNvPr id="3" name="Rectangle 2"/>
          <p:cNvSpPr/>
          <p:nvPr/>
        </p:nvSpPr>
        <p:spPr>
          <a:xfrm>
            <a:off x="76200" y="2571750"/>
            <a:ext cx="9067800" cy="1446550"/>
          </a:xfrm>
          <a:prstGeom prst="rect">
            <a:avLst/>
          </a:prstGeom>
        </p:spPr>
        <p:txBody>
          <a:bodyPr wrap="square">
            <a:spAutoFit/>
          </a:bodyPr>
          <a:lstStyle/>
          <a:p>
            <a:r>
              <a:rPr lang="en-US" sz="4400">
                <a:solidFill>
                  <a:srgbClr val="FFFF00"/>
                </a:solidFill>
              </a:rPr>
              <a:t>Tại sao WordPress phát triển Calypso 100% trên JavaScript? </a:t>
            </a:r>
            <a:r>
              <a:rPr lang="en-US" sz="4400">
                <a:solidFill>
                  <a:srgbClr val="FFFF00"/>
                </a:solidFill>
                <a:sym typeface="Wingdings"/>
              </a:rPr>
              <a:t></a:t>
            </a:r>
            <a:endParaRPr lang="en-US" sz="4400">
              <a:solidFill>
                <a:srgbClr val="FFFF00"/>
              </a:solidFill>
            </a:endParaRPr>
          </a:p>
        </p:txBody>
      </p:sp>
    </p:spTree>
    <p:extLst>
      <p:ext uri="{BB962C8B-B14F-4D97-AF65-F5344CB8AC3E}">
        <p14:creationId xmlns:p14="http://schemas.microsoft.com/office/powerpoint/2010/main" val="64506646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8915400" cy="4876800"/>
          </a:xfrm>
        </p:spPr>
        <p:txBody>
          <a:bodyPr>
            <a:normAutofit/>
          </a:bodyPr>
          <a:lstStyle/>
          <a:p>
            <a:pPr algn="l">
              <a:lnSpc>
                <a:spcPct val="110000"/>
              </a:lnSpc>
            </a:pPr>
            <a:r>
              <a:rPr lang="en-US" sz="3000"/>
              <a:t>Arrow.js có giải quyết vấn đề flexible deployment (ví dụ deploy mà ko cần khởi động lại server) ko ? và giải quyết như thế nào nếu có</a:t>
            </a:r>
            <a:br>
              <a:rPr lang="en-US" sz="3000"/>
            </a:br>
            <a:r>
              <a:rPr lang="en-US" sz="3000"/>
              <a:t/>
            </a:r>
            <a:br>
              <a:rPr lang="en-US" sz="3000"/>
            </a:br>
            <a:r>
              <a:rPr lang="en-US" sz="3000">
                <a:solidFill>
                  <a:srgbClr val="FFFF00"/>
                </a:solidFill>
              </a:rPr>
              <a:t>Dev time: sử dụng </a:t>
            </a:r>
            <a:r>
              <a:rPr lang="en-US" sz="3000">
                <a:solidFill>
                  <a:srgbClr val="FF0000"/>
                </a:solidFill>
              </a:rPr>
              <a:t>nodemon</a:t>
            </a:r>
            <a:br>
              <a:rPr lang="en-US" sz="3000">
                <a:solidFill>
                  <a:srgbClr val="FF0000"/>
                </a:solidFill>
              </a:rPr>
            </a:br>
            <a:r>
              <a:rPr lang="en-US" sz="3000">
                <a:solidFill>
                  <a:srgbClr val="FAC090"/>
                </a:solidFill>
              </a:rPr>
              <a:t>Production time: </a:t>
            </a:r>
            <a:br>
              <a:rPr lang="en-US" sz="3000">
                <a:solidFill>
                  <a:srgbClr val="FAC090"/>
                </a:solidFill>
              </a:rPr>
            </a:br>
            <a:r>
              <a:rPr lang="en-US" sz="3000">
                <a:solidFill>
                  <a:srgbClr val="FAC090"/>
                </a:solidFill>
              </a:rPr>
              <a:t>- sửa template 50% không cần khởi động lại.</a:t>
            </a:r>
            <a:br>
              <a:rPr lang="en-US" sz="3000">
                <a:solidFill>
                  <a:srgbClr val="FAC090"/>
                </a:solidFill>
              </a:rPr>
            </a:br>
            <a:r>
              <a:rPr lang="en-US" sz="3000">
                <a:solidFill>
                  <a:srgbClr val="FAC090"/>
                </a:solidFill>
              </a:rPr>
              <a:t>- khởi động lúc traffic xuống thấp </a:t>
            </a:r>
            <a:r>
              <a:rPr lang="en-US" sz="3000">
                <a:solidFill>
                  <a:srgbClr val="FAC090"/>
                </a:solidFill>
                <a:sym typeface="Wingdings"/>
              </a:rPr>
              <a:t></a:t>
            </a:r>
            <a:r>
              <a:rPr lang="en-US" sz="3000">
                <a:solidFill>
                  <a:srgbClr val="FAC090"/>
                </a:solidFill>
              </a:rPr>
              <a:t>. Boot time của Node nhanh hơn Java web app rất nhiều</a:t>
            </a:r>
          </a:p>
        </p:txBody>
      </p:sp>
    </p:spTree>
    <p:extLst>
      <p:ext uri="{BB962C8B-B14F-4D97-AF65-F5344CB8AC3E}">
        <p14:creationId xmlns:p14="http://schemas.microsoft.com/office/powerpoint/2010/main" val="29414354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1143000"/>
          </a:xfrm>
        </p:spPr>
        <p:txBody>
          <a:bodyPr>
            <a:normAutofit fontScale="90000"/>
          </a:bodyPr>
          <a:lstStyle/>
          <a:p>
            <a:pPr algn="l"/>
            <a:r>
              <a:rPr lang="en-US"/>
              <a:t>Arrow.js có giải quyết vấn đề scalability ko ? và giải quyết như thế nào nếu có ?</a:t>
            </a:r>
            <a:br>
              <a:rPr lang="en-US"/>
            </a:br>
            <a:endParaRPr lang="en-US"/>
          </a:p>
        </p:txBody>
      </p:sp>
      <p:pic>
        <p:nvPicPr>
          <p:cNvPr id="3" name="Picture 2"/>
          <p:cNvPicPr>
            <a:picLocks noChangeAspect="1"/>
          </p:cNvPicPr>
          <p:nvPr/>
        </p:nvPicPr>
        <p:blipFill>
          <a:blip r:embed="rId2"/>
          <a:stretch>
            <a:fillRect/>
          </a:stretch>
        </p:blipFill>
        <p:spPr>
          <a:xfrm>
            <a:off x="1066800" y="1414462"/>
            <a:ext cx="6629400" cy="3729038"/>
          </a:xfrm>
          <a:prstGeom prst="rect">
            <a:avLst/>
          </a:prstGeom>
          <a:solidFill>
            <a:schemeClr val="bg2"/>
          </a:solidFill>
        </p:spPr>
      </p:pic>
    </p:spTree>
    <p:extLst>
      <p:ext uri="{BB962C8B-B14F-4D97-AF65-F5344CB8AC3E}">
        <p14:creationId xmlns:p14="http://schemas.microsoft.com/office/powerpoint/2010/main" val="129391756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8763000" cy="4572000"/>
          </a:xfrm>
        </p:spPr>
        <p:txBody>
          <a:bodyPr>
            <a:normAutofit/>
          </a:bodyPr>
          <a:lstStyle/>
          <a:p>
            <a:pPr algn="l"/>
            <a:r>
              <a:rPr lang="en-US" sz="4000"/>
              <a:t>Những khó khăn trong việc scale hệ thống NodeJS ?</a:t>
            </a:r>
            <a:br>
              <a:rPr lang="en-US" sz="4000"/>
            </a:br>
            <a:r>
              <a:rPr lang="en-US" sz="4000"/>
              <a:t/>
            </a:r>
            <a:br>
              <a:rPr lang="en-US" sz="4000"/>
            </a:br>
            <a:r>
              <a:rPr lang="en-US" sz="4000">
                <a:solidFill>
                  <a:srgbClr val="FFFF00"/>
                </a:solidFill>
              </a:rPr>
              <a:t>Distributed transaction</a:t>
            </a:r>
            <a:br>
              <a:rPr lang="en-US" sz="4000">
                <a:solidFill>
                  <a:srgbClr val="FFFF00"/>
                </a:solidFill>
              </a:rPr>
            </a:br>
            <a:endParaRPr lang="en-US" sz="4000"/>
          </a:p>
        </p:txBody>
      </p:sp>
    </p:spTree>
    <p:extLst>
      <p:ext uri="{BB962C8B-B14F-4D97-AF65-F5344CB8AC3E}">
        <p14:creationId xmlns:p14="http://schemas.microsoft.com/office/powerpoint/2010/main" val="2820214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a:t>JavaScript không chỉ có jQuery !</a:t>
            </a:r>
          </a:p>
        </p:txBody>
      </p:sp>
      <p:sp>
        <p:nvSpPr>
          <p:cNvPr id="3" name="Content Placeholder 2"/>
          <p:cNvSpPr>
            <a:spLocks noGrp="1"/>
          </p:cNvSpPr>
          <p:nvPr>
            <p:ph idx="1"/>
          </p:nvPr>
        </p:nvSpPr>
        <p:spPr>
          <a:xfrm>
            <a:off x="381000" y="666750"/>
            <a:ext cx="8686800" cy="4400550"/>
          </a:xfrm>
        </p:spPr>
        <p:txBody>
          <a:bodyPr>
            <a:noAutofit/>
          </a:bodyPr>
          <a:lstStyle/>
          <a:p>
            <a:pPr>
              <a:spcBef>
                <a:spcPts val="1200"/>
              </a:spcBef>
            </a:pPr>
            <a:r>
              <a:rPr lang="en-US" sz="2800">
                <a:solidFill>
                  <a:srgbClr val="DCF600"/>
                </a:solidFill>
              </a:rPr>
              <a:t>Bi directional data binding</a:t>
            </a:r>
          </a:p>
          <a:p>
            <a:pPr lvl="1">
              <a:spcBef>
                <a:spcPts val="1200"/>
              </a:spcBef>
            </a:pPr>
            <a:r>
              <a:rPr lang="en-US"/>
              <a:t>Meteor</a:t>
            </a:r>
          </a:p>
          <a:p>
            <a:pPr lvl="1">
              <a:spcBef>
                <a:spcPts val="1200"/>
              </a:spcBef>
            </a:pPr>
            <a:r>
              <a:rPr lang="en-US"/>
              <a:t>Angular, Ember, Knockout </a:t>
            </a:r>
          </a:p>
          <a:p>
            <a:pPr lvl="1">
              <a:spcBef>
                <a:spcPts val="1200"/>
              </a:spcBef>
            </a:pPr>
            <a:r>
              <a:rPr lang="en-US"/>
              <a:t>React, JSBlocks</a:t>
            </a:r>
          </a:p>
          <a:p>
            <a:pPr>
              <a:spcBef>
                <a:spcPts val="1200"/>
              </a:spcBef>
            </a:pPr>
            <a:r>
              <a:rPr lang="en-US" sz="2800">
                <a:solidFill>
                  <a:srgbClr val="DCF600"/>
                </a:solidFill>
              </a:rPr>
              <a:t>Real time notification</a:t>
            </a:r>
          </a:p>
          <a:p>
            <a:pPr lvl="1">
              <a:spcBef>
                <a:spcPts val="1200"/>
              </a:spcBef>
            </a:pPr>
            <a:r>
              <a:rPr lang="en-US"/>
              <a:t>WebSocket</a:t>
            </a:r>
          </a:p>
          <a:p>
            <a:pPr lvl="1">
              <a:spcBef>
                <a:spcPts val="1200"/>
              </a:spcBef>
            </a:pPr>
            <a:r>
              <a:rPr lang="en-US"/>
              <a:t>Server Sent Event</a:t>
            </a:r>
          </a:p>
        </p:txBody>
      </p:sp>
    </p:spTree>
    <p:extLst>
      <p:ext uri="{BB962C8B-B14F-4D97-AF65-F5344CB8AC3E}">
        <p14:creationId xmlns:p14="http://schemas.microsoft.com/office/powerpoint/2010/main" val="162391985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85750"/>
            <a:ext cx="8839200" cy="4648200"/>
          </a:xfrm>
        </p:spPr>
        <p:txBody>
          <a:bodyPr>
            <a:normAutofit/>
          </a:bodyPr>
          <a:lstStyle/>
          <a:p>
            <a:pPr algn="l">
              <a:lnSpc>
                <a:spcPct val="120000"/>
              </a:lnSpc>
            </a:pPr>
            <a:r>
              <a:rPr lang="en-US" sz="4400"/>
              <a:t>Những hạn chế của NodeJS</a:t>
            </a:r>
            <a:br>
              <a:rPr lang="en-US" sz="4400"/>
            </a:br>
            <a:r>
              <a:rPr lang="en-US" sz="4400"/>
              <a:t/>
            </a:r>
            <a:br>
              <a:rPr lang="en-US" sz="4400"/>
            </a:br>
            <a:r>
              <a:rPr lang="en-US" sz="4400">
                <a:solidFill>
                  <a:srgbClr val="FFFF00"/>
                </a:solidFill>
              </a:rPr>
              <a:t>1. Single thread xử lý long run task</a:t>
            </a:r>
            <a:br>
              <a:rPr lang="en-US" sz="4400">
                <a:solidFill>
                  <a:srgbClr val="FFFF00"/>
                </a:solidFill>
              </a:rPr>
            </a:br>
            <a:r>
              <a:rPr lang="en-US" sz="4400">
                <a:solidFill>
                  <a:srgbClr val="FFFF00"/>
                </a:solidFill>
              </a:rPr>
              <a:t>2. weak type</a:t>
            </a:r>
            <a:br>
              <a:rPr lang="en-US" sz="4400">
                <a:solidFill>
                  <a:srgbClr val="FFFF00"/>
                </a:solidFill>
              </a:rPr>
            </a:br>
            <a:r>
              <a:rPr lang="en-US" sz="4400">
                <a:solidFill>
                  <a:srgbClr val="FFFF00"/>
                </a:solidFill>
              </a:rPr>
              <a:t>3. weak OOP</a:t>
            </a:r>
          </a:p>
        </p:txBody>
      </p:sp>
    </p:spTree>
    <p:extLst>
      <p:ext uri="{BB962C8B-B14F-4D97-AF65-F5344CB8AC3E}">
        <p14:creationId xmlns:p14="http://schemas.microsoft.com/office/powerpoint/2010/main" val="7775330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5750"/>
            <a:ext cx="8686800" cy="4648200"/>
          </a:xfrm>
        </p:spPr>
        <p:txBody>
          <a:bodyPr>
            <a:normAutofit/>
          </a:bodyPr>
          <a:lstStyle/>
          <a:p>
            <a:pPr algn="l">
              <a:lnSpc>
                <a:spcPct val="120000"/>
              </a:lnSpc>
            </a:pPr>
            <a:r>
              <a:rPr lang="en-US" sz="4000"/>
              <a:t>Những hạn chế của Arrowjs</a:t>
            </a:r>
            <a:br>
              <a:rPr lang="en-US" sz="4000"/>
            </a:br>
            <a:r>
              <a:rPr lang="en-US" sz="4000"/>
              <a:t/>
            </a:r>
            <a:br>
              <a:rPr lang="en-US" sz="4000"/>
            </a:br>
            <a:r>
              <a:rPr lang="en-US" sz="4000">
                <a:solidFill>
                  <a:srgbClr val="FFFF00"/>
                </a:solidFill>
              </a:rPr>
              <a:t>1. BDD test chưa đủ</a:t>
            </a:r>
            <a:br>
              <a:rPr lang="en-US" sz="4000">
                <a:solidFill>
                  <a:srgbClr val="FFFF00"/>
                </a:solidFill>
              </a:rPr>
            </a:br>
            <a:r>
              <a:rPr lang="en-US" sz="4000">
                <a:solidFill>
                  <a:srgbClr val="FFFF00"/>
                </a:solidFill>
              </a:rPr>
              <a:t>2. Giao diện cài đặt chưa dễ như WordPress</a:t>
            </a:r>
            <a:br>
              <a:rPr lang="en-US" sz="4000">
                <a:solidFill>
                  <a:srgbClr val="FFFF00"/>
                </a:solidFill>
              </a:rPr>
            </a:br>
            <a:r>
              <a:rPr lang="en-US" sz="4000">
                <a:solidFill>
                  <a:srgbClr val="FFFF00"/>
                </a:solidFill>
              </a:rPr>
              <a:t>3. Chưa tối ưu cho React</a:t>
            </a:r>
          </a:p>
        </p:txBody>
      </p:sp>
    </p:spTree>
    <p:extLst>
      <p:ext uri="{BB962C8B-B14F-4D97-AF65-F5344CB8AC3E}">
        <p14:creationId xmlns:p14="http://schemas.microsoft.com/office/powerpoint/2010/main" val="36757261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5750"/>
            <a:ext cx="8686800" cy="4648200"/>
          </a:xfrm>
        </p:spPr>
        <p:txBody>
          <a:bodyPr>
            <a:normAutofit fontScale="90000"/>
          </a:bodyPr>
          <a:lstStyle/>
          <a:p>
            <a:pPr algn="l"/>
            <a:r>
              <a:rPr lang="en-US" sz="4000"/>
              <a:t>Kỹ thuật debugging thường sử dụng trong quá trình phát triển web framework / CMS trên NodeJS</a:t>
            </a:r>
            <a:br>
              <a:rPr lang="en-US" sz="4000"/>
            </a:br>
            <a:r>
              <a:rPr lang="en-US" sz="4000"/>
              <a:t/>
            </a:r>
            <a:br>
              <a:rPr lang="en-US" sz="4000"/>
            </a:br>
            <a:r>
              <a:rPr lang="en-US" sz="4000">
                <a:solidFill>
                  <a:srgbClr val="FFFF00"/>
                </a:solidFill>
              </a:rPr>
              <a:t>1. console.log</a:t>
            </a:r>
            <a:br>
              <a:rPr lang="en-US" sz="4000">
                <a:solidFill>
                  <a:srgbClr val="FFFF00"/>
                </a:solidFill>
              </a:rPr>
            </a:br>
            <a:r>
              <a:rPr lang="en-US" sz="4000">
                <a:solidFill>
                  <a:srgbClr val="FFFF00"/>
                </a:solidFill>
              </a:rPr>
              <a:t>2. Jetbrains web storm debug</a:t>
            </a:r>
            <a:br>
              <a:rPr lang="en-US" sz="4000">
                <a:solidFill>
                  <a:srgbClr val="FFFF00"/>
                </a:solidFill>
              </a:rPr>
            </a:br>
            <a:r>
              <a:rPr lang="en-US" sz="4000">
                <a:solidFill>
                  <a:srgbClr val="FFFF00"/>
                </a:solidFill>
              </a:rPr>
              <a:t>3. winston</a:t>
            </a:r>
            <a:br>
              <a:rPr lang="en-US" sz="4000">
                <a:solidFill>
                  <a:srgbClr val="FFFF00"/>
                </a:solidFill>
              </a:rPr>
            </a:br>
            <a:r>
              <a:rPr lang="en-US" sz="4000">
                <a:solidFill>
                  <a:srgbClr val="FFFF00"/>
                </a:solidFill>
              </a:rPr>
              <a:t>4. debug module</a:t>
            </a:r>
          </a:p>
        </p:txBody>
      </p:sp>
    </p:spTree>
    <p:extLst>
      <p:ext uri="{BB962C8B-B14F-4D97-AF65-F5344CB8AC3E}">
        <p14:creationId xmlns:p14="http://schemas.microsoft.com/office/powerpoint/2010/main" val="1276575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5750"/>
            <a:ext cx="8686800" cy="4648200"/>
          </a:xfrm>
        </p:spPr>
        <p:txBody>
          <a:bodyPr>
            <a:normAutofit/>
          </a:bodyPr>
          <a:lstStyle/>
          <a:p>
            <a:pPr algn="l"/>
            <a:r>
              <a:rPr lang="en-US" sz="4000"/>
              <a:t>Thời gian xây dựng  Arrow.js là bao lâu?</a:t>
            </a:r>
            <a:br>
              <a:rPr lang="en-US" sz="4000"/>
            </a:br>
            <a:r>
              <a:rPr lang="en-US" sz="4000"/>
              <a:t/>
            </a:r>
            <a:br>
              <a:rPr lang="en-US" sz="4000"/>
            </a:br>
            <a:r>
              <a:rPr lang="en-US" sz="4000">
                <a:solidFill>
                  <a:srgbClr val="FFFF00"/>
                </a:solidFill>
              </a:rPr>
              <a:t>-</a:t>
            </a:r>
            <a:r>
              <a:rPr lang="en-US" sz="4000"/>
              <a:t> </a:t>
            </a:r>
            <a:r>
              <a:rPr lang="en-US" sz="4000">
                <a:solidFill>
                  <a:srgbClr val="FFFF00"/>
                </a:solidFill>
              </a:rPr>
              <a:t>Version 1:  1.5 tháng</a:t>
            </a:r>
            <a:br>
              <a:rPr lang="en-US" sz="4000">
                <a:solidFill>
                  <a:srgbClr val="FFFF00"/>
                </a:solidFill>
              </a:rPr>
            </a:br>
            <a:r>
              <a:rPr lang="en-US" sz="4000">
                <a:solidFill>
                  <a:srgbClr val="FFFF00"/>
                </a:solidFill>
              </a:rPr>
              <a:t>- Nâng cấp 1.x cùng Techmaster.vn 5 tháng</a:t>
            </a:r>
            <a:br>
              <a:rPr lang="en-US" sz="4000">
                <a:solidFill>
                  <a:srgbClr val="FFFF00"/>
                </a:solidFill>
              </a:rPr>
            </a:br>
            <a:r>
              <a:rPr lang="en-US" sz="4000">
                <a:solidFill>
                  <a:srgbClr val="FFFF00"/>
                </a:solidFill>
              </a:rPr>
              <a:t>- Version 2: 1 tháng</a:t>
            </a:r>
          </a:p>
        </p:txBody>
      </p:sp>
    </p:spTree>
    <p:extLst>
      <p:ext uri="{BB962C8B-B14F-4D97-AF65-F5344CB8AC3E}">
        <p14:creationId xmlns:p14="http://schemas.microsoft.com/office/powerpoint/2010/main" val="42515670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839200" cy="4800600"/>
          </a:xfrm>
        </p:spPr>
        <p:txBody>
          <a:bodyPr>
            <a:noAutofit/>
          </a:bodyPr>
          <a:lstStyle/>
          <a:p>
            <a:pPr algn="l">
              <a:lnSpc>
                <a:spcPct val="120000"/>
              </a:lnSpc>
            </a:pPr>
            <a:r>
              <a:rPr lang="en-US" sz="2800"/>
              <a:t>Cách chọn( hoặc hướng phát triển) của framwork(hoặc cms) ở đây có phù hợp để đáp ứng tốt cho các dạng ứng dụng khác nhau.</a:t>
            </a:r>
            <a:br>
              <a:rPr lang="en-US" sz="2800"/>
            </a:br>
            <a:r>
              <a:rPr lang="en-US" sz="2800"/>
              <a:t>Ví dụ: như microservice và monolithic app.</a:t>
            </a:r>
            <a:br>
              <a:rPr lang="en-US" sz="2800"/>
            </a:br>
            <a:r>
              <a:rPr lang="en-US" sz="2800">
                <a:solidFill>
                  <a:schemeClr val="accent6">
                    <a:lumMod val="60000"/>
                    <a:lumOff val="40000"/>
                  </a:schemeClr>
                </a:solidFill>
              </a:rPr>
              <a:t>1. Nếu tập trung cho monolithic app thì sẽ dư thừa tài nguyên sử dụng khi xây dựng microservice.</a:t>
            </a:r>
            <a:r>
              <a:rPr lang="en-US" sz="2800">
                <a:solidFill>
                  <a:srgbClr val="FF6600"/>
                </a:solidFill>
              </a:rPr>
              <a:t/>
            </a:r>
            <a:br>
              <a:rPr lang="en-US" sz="2800">
                <a:solidFill>
                  <a:srgbClr val="FF6600"/>
                </a:solidFill>
              </a:rPr>
            </a:br>
            <a:r>
              <a:rPr lang="en-US" sz="2800">
                <a:solidFill>
                  <a:srgbClr val="FF6600"/>
                </a:solidFill>
              </a:rPr>
              <a:t/>
            </a:r>
            <a:br>
              <a:rPr lang="en-US" sz="2800">
                <a:solidFill>
                  <a:srgbClr val="FF6600"/>
                </a:solidFill>
              </a:rPr>
            </a:br>
            <a:r>
              <a:rPr lang="en-US" sz="2800">
                <a:solidFill>
                  <a:srgbClr val="FFFF00"/>
                </a:solidFill>
              </a:rPr>
              <a:t>2. Nếu tập trung cho microservice  thì sẽ tốn kém khâu tích hợp khi xây dựng monolithic app.</a:t>
            </a:r>
            <a:br>
              <a:rPr lang="en-US" sz="2800">
                <a:solidFill>
                  <a:srgbClr val="FFFF00"/>
                </a:solidFill>
              </a:rPr>
            </a:br>
            <a:endParaRPr lang="en-US" sz="2800">
              <a:solidFill>
                <a:srgbClr val="FFFF00"/>
              </a:solidFill>
            </a:endParaRPr>
          </a:p>
        </p:txBody>
      </p:sp>
    </p:spTree>
    <p:extLst>
      <p:ext uri="{BB962C8B-B14F-4D97-AF65-F5344CB8AC3E}">
        <p14:creationId xmlns:p14="http://schemas.microsoft.com/office/powerpoint/2010/main" val="60642696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ms.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 y="76200"/>
            <a:ext cx="6416248" cy="5010150"/>
          </a:xfrm>
          <a:prstGeom prst="rect">
            <a:avLst/>
          </a:prstGeom>
        </p:spPr>
      </p:pic>
      <p:sp>
        <p:nvSpPr>
          <p:cNvPr id="3" name="TextBox 2"/>
          <p:cNvSpPr txBox="1"/>
          <p:nvPr/>
        </p:nvSpPr>
        <p:spPr>
          <a:xfrm>
            <a:off x="6705600" y="971550"/>
            <a:ext cx="2438400" cy="3170099"/>
          </a:xfrm>
          <a:prstGeom prst="rect">
            <a:avLst/>
          </a:prstGeom>
          <a:noFill/>
        </p:spPr>
        <p:txBody>
          <a:bodyPr wrap="square" rtlCol="0">
            <a:spAutoFit/>
          </a:bodyPr>
          <a:lstStyle/>
          <a:p>
            <a:r>
              <a:rPr lang="en-US" sz="4000">
                <a:solidFill>
                  <a:schemeClr val="bg1"/>
                </a:solidFill>
              </a:rPr>
              <a:t>Thêm bớt các thành phần qua cấu hình hoặc code</a:t>
            </a:r>
          </a:p>
        </p:txBody>
      </p:sp>
    </p:spTree>
    <p:extLst>
      <p:ext uri="{BB962C8B-B14F-4D97-AF65-F5344CB8AC3E}">
        <p14:creationId xmlns:p14="http://schemas.microsoft.com/office/powerpoint/2010/main" val="400214584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eatures.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1428750"/>
            <a:ext cx="8614533" cy="3435350"/>
          </a:xfrm>
          <a:prstGeom prst="rect">
            <a:avLst/>
          </a:prstGeom>
        </p:spPr>
      </p:pic>
      <p:sp>
        <p:nvSpPr>
          <p:cNvPr id="3" name="Title 1"/>
          <p:cNvSpPr>
            <a:spLocks noGrp="1"/>
          </p:cNvSpPr>
          <p:nvPr>
            <p:ph type="title"/>
          </p:nvPr>
        </p:nvSpPr>
        <p:spPr>
          <a:xfrm>
            <a:off x="228600" y="133350"/>
            <a:ext cx="8610600" cy="1295400"/>
          </a:xfrm>
        </p:spPr>
        <p:txBody>
          <a:bodyPr>
            <a:normAutofit/>
          </a:bodyPr>
          <a:lstStyle/>
          <a:p>
            <a:pPr algn="l"/>
            <a:r>
              <a:rPr lang="en-US"/>
              <a:t>     Cần mở rộng đến đâu, </a:t>
            </a:r>
            <a:br>
              <a:rPr lang="en-US"/>
            </a:br>
            <a:r>
              <a:rPr lang="en-US"/>
              <a:t>                             tách feature đến đó !</a:t>
            </a:r>
          </a:p>
        </p:txBody>
      </p:sp>
    </p:spTree>
    <p:extLst>
      <p:ext uri="{BB962C8B-B14F-4D97-AF65-F5344CB8AC3E}">
        <p14:creationId xmlns:p14="http://schemas.microsoft.com/office/powerpoint/2010/main" val="109306509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610600" cy="5143500"/>
          </a:xfrm>
        </p:spPr>
        <p:txBody>
          <a:bodyPr>
            <a:noAutofit/>
          </a:bodyPr>
          <a:lstStyle/>
          <a:p>
            <a:pPr algn="l"/>
            <a:r>
              <a:rPr lang="en-US" sz="3200"/>
              <a:t>Xây dựng dựa trên framework có sẵn hoặc xây dựng mới đều bắt buộc sử dụng những plugin có sẵn(trường hợp không dùng có thể là hiếm có). Khi plugin có sẵn đó update liệu việc update cms có bị ảnh hưởng nhiều. Cách đảm bảo tính ổn định của framwork(cms).</a:t>
            </a:r>
            <a:br>
              <a:rPr lang="en-US" sz="3200"/>
            </a:br>
            <a:r>
              <a:rPr lang="en-US" sz="3200"/>
              <a:t/>
            </a:r>
            <a:br>
              <a:rPr lang="en-US" sz="3200"/>
            </a:br>
            <a:r>
              <a:rPr lang="en-US" sz="3200">
                <a:solidFill>
                  <a:srgbClr val="FFFF00"/>
                </a:solidFill>
              </a:rPr>
              <a:t>Arrowjs dựa rất nhiều module Node.js</a:t>
            </a:r>
            <a:br>
              <a:rPr lang="en-US" sz="3200">
                <a:solidFill>
                  <a:srgbClr val="FFFF00"/>
                </a:solidFill>
              </a:rPr>
            </a:br>
            <a:r>
              <a:rPr lang="en-US" sz="3200">
                <a:solidFill>
                  <a:srgbClr val="FFFF00"/>
                </a:solidFill>
              </a:rPr>
              <a:t>Sẽ quy chuẩn spec cho feature và việc chuyển sang microservice ngay</a:t>
            </a:r>
          </a:p>
        </p:txBody>
      </p:sp>
    </p:spTree>
    <p:extLst>
      <p:ext uri="{BB962C8B-B14F-4D97-AF65-F5344CB8AC3E}">
        <p14:creationId xmlns:p14="http://schemas.microsoft.com/office/powerpoint/2010/main" val="122164393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839200" cy="4648200"/>
          </a:xfrm>
        </p:spPr>
        <p:txBody>
          <a:bodyPr>
            <a:noAutofit/>
          </a:bodyPr>
          <a:lstStyle/>
          <a:p>
            <a:pPr algn="l">
              <a:lnSpc>
                <a:spcPct val="110000"/>
              </a:lnSpc>
            </a:pPr>
            <a:r>
              <a:rPr lang="en-US" sz="3400"/>
              <a:t>Để xây dựng một web framework hoàn chỉnh có cần phải sử dụng thêm các công nghệ khác không hay chỉ cần Node.js là đủ?</a:t>
            </a:r>
            <a:br>
              <a:rPr lang="en-US" sz="3400"/>
            </a:br>
            <a:r>
              <a:rPr lang="en-US" sz="3400"/>
              <a:t/>
            </a:r>
            <a:br>
              <a:rPr lang="en-US" sz="3400"/>
            </a:br>
            <a:r>
              <a:rPr lang="en-US" sz="3400">
                <a:solidFill>
                  <a:srgbClr val="FFFF00"/>
                </a:solidFill>
              </a:rPr>
              <a:t>Monolithic App: Nginx + Node.js + Arrowjs </a:t>
            </a:r>
            <a:br>
              <a:rPr lang="en-US" sz="3400">
                <a:solidFill>
                  <a:srgbClr val="FFFF00"/>
                </a:solidFill>
              </a:rPr>
            </a:br>
            <a:r>
              <a:rPr lang="en-US" sz="3400">
                <a:solidFill>
                  <a:schemeClr val="accent6">
                    <a:lumMod val="60000"/>
                    <a:lumOff val="40000"/>
                  </a:schemeClr>
                </a:solidFill>
              </a:rPr>
              <a:t>Microservice: cần bổ xung nhiều công cụ khác, kết hợp message queue, Java, Golang…</a:t>
            </a:r>
          </a:p>
        </p:txBody>
      </p:sp>
    </p:spTree>
    <p:extLst>
      <p:ext uri="{BB962C8B-B14F-4D97-AF65-F5344CB8AC3E}">
        <p14:creationId xmlns:p14="http://schemas.microsoft.com/office/powerpoint/2010/main" val="19584201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839200" cy="4648200"/>
          </a:xfrm>
        </p:spPr>
        <p:txBody>
          <a:bodyPr>
            <a:normAutofit/>
          </a:bodyPr>
          <a:lstStyle/>
          <a:p>
            <a:pPr algn="l"/>
            <a:r>
              <a:rPr lang="en-US" sz="4000"/>
              <a:t>Về mặt performance, Node.js có phù hợp để xây dựng những hệ thống phục vụ số lượng lớn người dùng hay không?</a:t>
            </a:r>
            <a:br>
              <a:rPr lang="en-US" sz="4000"/>
            </a:br>
            <a:r>
              <a:rPr lang="en-US" sz="4000"/>
              <a:t/>
            </a:r>
            <a:br>
              <a:rPr lang="en-US" sz="4000"/>
            </a:br>
            <a:r>
              <a:rPr lang="en-US" sz="4000">
                <a:solidFill>
                  <a:srgbClr val="FFFF00"/>
                </a:solidFill>
              </a:rPr>
              <a:t>Phải kết hợp nhiều công nghệ khác, một mình Node.js chưa đủ</a:t>
            </a:r>
          </a:p>
        </p:txBody>
      </p:sp>
    </p:spTree>
    <p:extLst>
      <p:ext uri="{BB962C8B-B14F-4D97-AF65-F5344CB8AC3E}">
        <p14:creationId xmlns:p14="http://schemas.microsoft.com/office/powerpoint/2010/main" val="503452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8610600" cy="685800"/>
          </a:xfrm>
        </p:spPr>
        <p:txBody>
          <a:bodyPr>
            <a:noAutofit/>
          </a:bodyPr>
          <a:lstStyle/>
          <a:p>
            <a:r>
              <a:rPr lang="en-US" sz="4000"/>
              <a:t>Sản phẩm cần nhiều công nghệ</a:t>
            </a:r>
          </a:p>
        </p:txBody>
      </p:sp>
      <p:sp>
        <p:nvSpPr>
          <p:cNvPr id="4" name="TextBox 3"/>
          <p:cNvSpPr txBox="1"/>
          <p:nvPr/>
        </p:nvSpPr>
        <p:spPr>
          <a:xfrm>
            <a:off x="228600" y="1123950"/>
            <a:ext cx="8077200" cy="3132140"/>
          </a:xfrm>
          <a:prstGeom prst="rect">
            <a:avLst/>
          </a:prstGeom>
          <a:noFill/>
        </p:spPr>
        <p:txBody>
          <a:bodyPr wrap="square" rtlCol="0">
            <a:spAutoFit/>
          </a:bodyPr>
          <a:lstStyle/>
          <a:p>
            <a:pPr marL="285750" indent="-285750">
              <a:lnSpc>
                <a:spcPct val="120000"/>
              </a:lnSpc>
              <a:spcBef>
                <a:spcPts val="1800"/>
              </a:spcBef>
              <a:buFont typeface="Arial"/>
              <a:buChar char="•"/>
            </a:pPr>
            <a:r>
              <a:rPr lang="en-US" sz="3200">
                <a:solidFill>
                  <a:schemeClr val="bg1"/>
                </a:solidFill>
              </a:rPr>
              <a:t>Tăng đội phát triển. Tuyển người giỏi rất khó</a:t>
            </a:r>
          </a:p>
          <a:p>
            <a:pPr marL="285750" indent="-285750">
              <a:lnSpc>
                <a:spcPct val="120000"/>
              </a:lnSpc>
              <a:spcBef>
                <a:spcPts val="1800"/>
              </a:spcBef>
              <a:buFont typeface="Arial"/>
              <a:buChar char="•"/>
            </a:pPr>
            <a:r>
              <a:rPr lang="en-US" sz="3200">
                <a:solidFill>
                  <a:schemeClr val="bg1"/>
                </a:solidFill>
              </a:rPr>
              <a:t>Tăng thời gian, công sức kiểm thử</a:t>
            </a:r>
          </a:p>
          <a:p>
            <a:pPr marL="285750" indent="-285750">
              <a:lnSpc>
                <a:spcPct val="120000"/>
              </a:lnSpc>
              <a:spcBef>
                <a:spcPts val="1800"/>
              </a:spcBef>
              <a:buFont typeface="Arial"/>
              <a:buChar char="•"/>
            </a:pPr>
            <a:r>
              <a:rPr lang="en-US" sz="3200">
                <a:solidFill>
                  <a:schemeClr val="bg1"/>
                </a:solidFill>
              </a:rPr>
              <a:t>Chậm lại tiến độ ra sản phẩm</a:t>
            </a:r>
          </a:p>
          <a:p>
            <a:pPr marL="285750" indent="-285750">
              <a:lnSpc>
                <a:spcPct val="120000"/>
              </a:lnSpc>
              <a:spcBef>
                <a:spcPts val="1800"/>
              </a:spcBef>
              <a:buFont typeface="Arial"/>
              <a:buChar char="•"/>
            </a:pPr>
            <a:endParaRPr lang="en-US" sz="3200">
              <a:solidFill>
                <a:schemeClr val="bg1"/>
              </a:solidFill>
            </a:endParaRPr>
          </a:p>
        </p:txBody>
      </p:sp>
      <p:pic>
        <p:nvPicPr>
          <p:cNvPr id="5" name="Picture 4" descr="timeBomb.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77000" y="2571750"/>
            <a:ext cx="2292350" cy="2139950"/>
          </a:xfrm>
          <a:prstGeom prst="rect">
            <a:avLst/>
          </a:prstGeom>
        </p:spPr>
      </p:pic>
    </p:spTree>
    <p:extLst>
      <p:ext uri="{BB962C8B-B14F-4D97-AF65-F5344CB8AC3E}">
        <p14:creationId xmlns:p14="http://schemas.microsoft.com/office/powerpoint/2010/main" val="193488555"/>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839200" cy="4648200"/>
          </a:xfrm>
        </p:spPr>
        <p:txBody>
          <a:bodyPr>
            <a:normAutofit/>
          </a:bodyPr>
          <a:lstStyle/>
          <a:p>
            <a:pPr algn="l"/>
            <a:r>
              <a:rPr lang="en-US"/>
              <a:t>Node.js có phù hợp để xây dựng các hệ thống đòi hỏi tính bảo mật cao như ngân hàng hay tài chính không?</a:t>
            </a:r>
            <a:br>
              <a:rPr lang="en-US"/>
            </a:br>
            <a:r>
              <a:rPr lang="en-US"/>
              <a:t/>
            </a:r>
            <a:br>
              <a:rPr lang="en-US"/>
            </a:br>
            <a:r>
              <a:rPr lang="en-US">
                <a:solidFill>
                  <a:srgbClr val="FFFF00"/>
                </a:solidFill>
              </a:rPr>
              <a:t>Javascript open source</a:t>
            </a:r>
            <a:br>
              <a:rPr lang="en-US">
                <a:solidFill>
                  <a:srgbClr val="FFFF00"/>
                </a:solidFill>
              </a:rPr>
            </a:br>
            <a:r>
              <a:rPr lang="en-US">
                <a:solidFill>
                  <a:srgbClr val="FFFF00"/>
                </a:solidFill>
              </a:rPr>
              <a:t>Weak type</a:t>
            </a:r>
            <a:br>
              <a:rPr lang="en-US">
                <a:solidFill>
                  <a:srgbClr val="FFFF00"/>
                </a:solidFill>
              </a:rPr>
            </a:br>
            <a:r>
              <a:rPr lang="en-US">
                <a:solidFill>
                  <a:srgbClr val="FFFF00"/>
                </a:solidFill>
              </a:rPr>
              <a:t>Có thể kết hợp Node.js + Java hoặc Node.js + Go</a:t>
            </a:r>
          </a:p>
        </p:txBody>
      </p:sp>
    </p:spTree>
    <p:extLst>
      <p:ext uri="{BB962C8B-B14F-4D97-AF65-F5344CB8AC3E}">
        <p14:creationId xmlns:p14="http://schemas.microsoft.com/office/powerpoint/2010/main" val="2770773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8610600" cy="4800600"/>
          </a:xfrm>
        </p:spPr>
        <p:txBody>
          <a:bodyPr>
            <a:normAutofit/>
          </a:bodyPr>
          <a:lstStyle/>
          <a:p>
            <a:pPr algn="l"/>
            <a:r>
              <a:rPr lang="en-US" sz="4000"/>
              <a:t>Làm sao để xây dựng website tối ưu nhất?</a:t>
            </a:r>
            <a:br>
              <a:rPr lang="en-US" sz="4000"/>
            </a:br>
            <a:r>
              <a:rPr lang="en-US" sz="4000"/>
              <a:t/>
            </a:r>
            <a:br>
              <a:rPr lang="en-US" sz="4000"/>
            </a:br>
            <a:r>
              <a:rPr lang="en-US" sz="4000">
                <a:solidFill>
                  <a:srgbClr val="FFFF00"/>
                </a:solidFill>
              </a:rPr>
              <a:t>Cần tối ưu performance ?</a:t>
            </a:r>
            <a:br>
              <a:rPr lang="en-US" sz="4000">
                <a:solidFill>
                  <a:srgbClr val="FFFF00"/>
                </a:solidFill>
              </a:rPr>
            </a:br>
            <a:r>
              <a:rPr lang="en-US" sz="4000">
                <a:solidFill>
                  <a:srgbClr val="FFFF00"/>
                </a:solidFill>
              </a:rPr>
              <a:t>Back end: right architecture…</a:t>
            </a:r>
            <a:br>
              <a:rPr lang="en-US" sz="4000">
                <a:solidFill>
                  <a:srgbClr val="FFFF00"/>
                </a:solidFill>
              </a:rPr>
            </a:br>
            <a:r>
              <a:rPr lang="en-US" sz="4000">
                <a:solidFill>
                  <a:srgbClr val="FFFF00"/>
                </a:solidFill>
              </a:rPr>
              <a:t>Front end: uglify, minify, webpack, ajax, websocket</a:t>
            </a:r>
          </a:p>
        </p:txBody>
      </p:sp>
    </p:spTree>
    <p:extLst>
      <p:ext uri="{BB962C8B-B14F-4D97-AF65-F5344CB8AC3E}">
        <p14:creationId xmlns:p14="http://schemas.microsoft.com/office/powerpoint/2010/main" val="15996506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86976"/>
            <a:ext cx="8839200" cy="4647427"/>
          </a:xfrm>
          <a:prstGeom prst="rect">
            <a:avLst/>
          </a:prstGeom>
          <a:noFill/>
        </p:spPr>
        <p:txBody>
          <a:bodyPr wrap="square" rtlCol="0">
            <a:spAutoFit/>
          </a:bodyPr>
          <a:lstStyle/>
          <a:p>
            <a:pPr algn="ctr"/>
            <a:r>
              <a:rPr lang="en-US" sz="3600" b="1">
                <a:solidFill>
                  <a:schemeClr val="bg1"/>
                </a:solidFill>
              </a:rPr>
              <a:t>Cách Node.js xử lý các tác vụ khác với mô hình multi-thread cổ điển như sau</a:t>
            </a:r>
          </a:p>
          <a:p>
            <a:endParaRPr lang="en-US" sz="2800">
              <a:solidFill>
                <a:schemeClr val="bg1"/>
              </a:solidFill>
            </a:endParaRPr>
          </a:p>
          <a:p>
            <a:r>
              <a:rPr lang="en-US" sz="2800">
                <a:solidFill>
                  <a:schemeClr val="bg1"/>
                </a:solidFill>
              </a:rPr>
              <a:t>Ở multi-thread cổ điển, </a:t>
            </a:r>
            <a:r>
              <a:rPr lang="en-US" sz="2800">
                <a:solidFill>
                  <a:srgbClr val="DCF600"/>
                </a:solidFill>
              </a:rPr>
              <a:t>mỗi tác vụ sẽ được dành riêng một thread độc lập để xử lý</a:t>
            </a:r>
            <a:r>
              <a:rPr lang="en-US" sz="2800">
                <a:solidFill>
                  <a:schemeClr val="bg1"/>
                </a:solidFill>
              </a:rPr>
              <a:t>. Mỗi process sẽ có hữu hạn lượng thread dự trữ trong thread pool. Nếu có nhiều tác vụ đang chạy dở  thì lượng thread còn lại trong thread pool sẽ giảm, khả năng phục vụ kém đi.</a:t>
            </a:r>
            <a:br>
              <a:rPr lang="en-US" sz="2800">
                <a:solidFill>
                  <a:schemeClr val="bg1"/>
                </a:solidFill>
              </a:rPr>
            </a:br>
            <a:endParaRPr lang="en-US" sz="2800">
              <a:solidFill>
                <a:schemeClr val="bg1"/>
              </a:solidFill>
            </a:endParaRPr>
          </a:p>
          <a:p>
            <a:r>
              <a:rPr lang="en-US" sz="2800">
                <a:solidFill>
                  <a:schemeClr val="bg1"/>
                </a:solidFill>
              </a:rPr>
              <a:t>Khi một tác vụ hoàn thành, thread được trả về thread pool</a:t>
            </a:r>
          </a:p>
        </p:txBody>
      </p:sp>
    </p:spTree>
    <p:extLst>
      <p:ext uri="{BB962C8B-B14F-4D97-AF65-F5344CB8AC3E}">
        <p14:creationId xmlns:p14="http://schemas.microsoft.com/office/powerpoint/2010/main" val="1994820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0900"/>
            <a:ext cx="9144000" cy="3423828"/>
          </a:xfrm>
          <a:prstGeom prst="rect">
            <a:avLst/>
          </a:prstGeom>
        </p:spPr>
      </p:pic>
    </p:spTree>
    <p:extLst>
      <p:ext uri="{BB962C8B-B14F-4D97-AF65-F5344CB8AC3E}">
        <p14:creationId xmlns:p14="http://schemas.microsoft.com/office/powerpoint/2010/main" val="2897845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85750"/>
            <a:ext cx="8839200" cy="4401205"/>
          </a:xfrm>
          <a:prstGeom prst="rect">
            <a:avLst/>
          </a:prstGeom>
          <a:noFill/>
        </p:spPr>
        <p:txBody>
          <a:bodyPr wrap="square" rtlCol="0">
            <a:spAutoFit/>
          </a:bodyPr>
          <a:lstStyle/>
          <a:p>
            <a:r>
              <a:rPr lang="en-US" sz="2800">
                <a:solidFill>
                  <a:schemeClr val="bg1"/>
                </a:solidFill>
              </a:rPr>
              <a:t>Node.js có event loop để quản lý tác vụ đang chạy trong queue. Event loop chạy trên 1 single thread. Các code JavaScript đều chạy trên loop này. </a:t>
            </a:r>
            <a:r>
              <a:rPr lang="en-US" sz="2800">
                <a:solidFill>
                  <a:srgbClr val="DCF600"/>
                </a:solidFill>
              </a:rPr>
              <a:t>Node.js không cấp phát thread riêng cho từng tác vụ. Tác vụ nào đang chờ kết quả, thì thread sẽ dùng tiếp tác vụ sau. Kết quả trả về sẽ đăng ký vào hàng đợi event loop để thực thi call back func</a:t>
            </a:r>
          </a:p>
          <a:p>
            <a:r>
              <a:rPr lang="en-US" sz="2800">
                <a:solidFill>
                  <a:schemeClr val="bg1"/>
                </a:solidFill>
              </a:rPr>
              <a:t/>
            </a:r>
            <a:br>
              <a:rPr lang="en-US" sz="2800">
                <a:solidFill>
                  <a:schemeClr val="bg1"/>
                </a:solidFill>
              </a:rPr>
            </a:br>
            <a:r>
              <a:rPr lang="en-US" sz="2800">
                <a:solidFill>
                  <a:schemeClr val="bg1"/>
                </a:solidFill>
              </a:rPr>
              <a:t>Các tác vụ có I/O đọc ghi file, network sẽ dùng hàm C/C++. Trong Node.js có Libuv để giao tiếp với thread pool của hệ điều hành tận dụng khả năng non-blocking I/O</a:t>
            </a:r>
          </a:p>
        </p:txBody>
      </p:sp>
    </p:spTree>
    <p:extLst>
      <p:ext uri="{BB962C8B-B14F-4D97-AF65-F5344CB8AC3E}">
        <p14:creationId xmlns:p14="http://schemas.microsoft.com/office/powerpoint/2010/main" val="87140419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77800"/>
            <a:ext cx="9144000" cy="4785256"/>
          </a:xfrm>
          <a:prstGeom prst="rect">
            <a:avLst/>
          </a:prstGeom>
        </p:spPr>
      </p:pic>
    </p:spTree>
    <p:extLst>
      <p:ext uri="{BB962C8B-B14F-4D97-AF65-F5344CB8AC3E}">
        <p14:creationId xmlns:p14="http://schemas.microsoft.com/office/powerpoint/2010/main" val="8942384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 y="0"/>
            <a:ext cx="8608368" cy="5143500"/>
          </a:xfrm>
          <a:prstGeom prst="rect">
            <a:avLst/>
          </a:prstGeom>
        </p:spPr>
      </p:pic>
    </p:spTree>
    <p:extLst>
      <p:ext uri="{BB962C8B-B14F-4D97-AF65-F5344CB8AC3E}">
        <p14:creationId xmlns:p14="http://schemas.microsoft.com/office/powerpoint/2010/main" val="20993462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33350"/>
            <a:ext cx="8839200" cy="1938992"/>
          </a:xfrm>
          <a:prstGeom prst="rect">
            <a:avLst/>
          </a:prstGeom>
          <a:noFill/>
        </p:spPr>
        <p:txBody>
          <a:bodyPr wrap="square" rtlCol="0">
            <a:spAutoFit/>
          </a:bodyPr>
          <a:lstStyle/>
          <a:p>
            <a:r>
              <a:rPr lang="en-US" sz="3000">
                <a:solidFill>
                  <a:srgbClr val="FFFFFF"/>
                </a:solidFill>
              </a:rPr>
              <a:t>Trong non blocking I/O, thread swiching vẫn xảy ra , khi tác vụ A chờ, tác vụ B được chuyển vào chạy tiếp, giảm thời gian chết khi chờ. Chi phí switching này thấp hơn việc tạo ra thread mới, hay trả thread về pool.</a:t>
            </a:r>
          </a:p>
        </p:txBody>
      </p:sp>
      <p:pic>
        <p:nvPicPr>
          <p:cNvPr id="3" name="Picture 2"/>
          <p:cNvPicPr>
            <a:picLocks noChangeAspect="1"/>
          </p:cNvPicPr>
          <p:nvPr/>
        </p:nvPicPr>
        <p:blipFill>
          <a:blip r:embed="rId2"/>
          <a:stretch>
            <a:fillRect/>
          </a:stretch>
        </p:blipFill>
        <p:spPr>
          <a:xfrm>
            <a:off x="228600" y="2495550"/>
            <a:ext cx="8153400" cy="2532051"/>
          </a:xfrm>
          <a:prstGeom prst="rect">
            <a:avLst/>
          </a:prstGeom>
        </p:spPr>
      </p:pic>
    </p:spTree>
    <p:extLst>
      <p:ext uri="{BB962C8B-B14F-4D97-AF65-F5344CB8AC3E}">
        <p14:creationId xmlns:p14="http://schemas.microsoft.com/office/powerpoint/2010/main" val="571687916"/>
      </p:ext>
    </p:extLst>
  </p:cSld>
  <p:clrMapOvr>
    <a:masterClrMapping/>
  </p:clrMapOvr>
</p:sld>
</file>

<file path=ppt/theme/theme1.xml><?xml version="1.0" encoding="utf-8"?>
<a:theme xmlns:a="http://schemas.openxmlformats.org/drawingml/2006/main" name="TechMasterTemplat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2D05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TechMasterTemplate.potx</Template>
  <TotalTime>20612</TotalTime>
  <Words>2109</Words>
  <Application>Microsoft Macintosh PowerPoint</Application>
  <PresentationFormat>On-screen Show (16:9)</PresentationFormat>
  <Paragraphs>344</Paragraphs>
  <Slides>97</Slides>
  <Notes>0</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TechMasterTemplate</vt:lpstr>
      <vt:lpstr>Xây dựng web framework + CMS trên Node.js</vt:lpstr>
      <vt:lpstr>PowerPoint Presentation</vt:lpstr>
      <vt:lpstr>Tại sao JavaScript và Node.js?</vt:lpstr>
      <vt:lpstr>PowerPoint Presentation</vt:lpstr>
      <vt:lpstr>PowerPoint Presentation</vt:lpstr>
      <vt:lpstr>PowerPoint Presentation</vt:lpstr>
      <vt:lpstr>PowerPoint Presentation</vt:lpstr>
      <vt:lpstr>JavaScript không chỉ có jQuery !</vt:lpstr>
      <vt:lpstr>Sản phẩm cần nhiều công nghệ</vt:lpstr>
      <vt:lpstr>Speed Is the Ultimate Startup Weapon  Mike Cassidy</vt:lpstr>
      <vt:lpstr>PowerPoint Presentation</vt:lpstr>
      <vt:lpstr>PowerPoint Presentation</vt:lpstr>
      <vt:lpstr>framework do người Việt tham gia</vt:lpstr>
      <vt:lpstr>Framework chỉ sống khi cả developer và theme designer đều dùng</vt:lpstr>
      <vt:lpstr>PowerPoint Presentation</vt:lpstr>
      <vt:lpstr>PowerPoint Presentation</vt:lpstr>
      <vt:lpstr>PowerPoint Presentation</vt:lpstr>
      <vt:lpstr>PowerPoint Presentation</vt:lpstr>
      <vt:lpstr>PowerPoint Presentation</vt:lpstr>
      <vt:lpstr>Install by bash bash &lt;(curl –s http://arrowjs.io/install.sh)</vt:lpstr>
      <vt:lpstr>Install by Node.js npm npm install arrowjs</vt:lpstr>
      <vt:lpstr>Install by Docker sudo docker pull arrowjs</vt:lpstr>
      <vt:lpstr>PowerPoint Presentation</vt:lpstr>
      <vt:lpstr>PowerPoint Presentation</vt:lpstr>
      <vt:lpstr>Tạo web app  yo arrowjs</vt:lpstr>
      <vt:lpstr>Tạo feature yo arrowjs:feature "name"</vt:lpstr>
      <vt:lpstr>Demo</vt:lpstr>
      <vt:lpstr>Theme – View Template</vt:lpstr>
      <vt:lpstr>Arrowjs dùng Nunjucks template</vt:lpstr>
      <vt:lpstr>Sequelize ORM</vt:lpstr>
      <vt:lpstr>PowerPoint Presentation</vt:lpstr>
      <vt:lpstr>PowerPoint Presentation</vt:lpstr>
      <vt:lpstr>Demo</vt:lpstr>
      <vt:lpstr>PowerPoint Presentation</vt:lpstr>
      <vt:lpstr>So sánh với Mean.js, Sail.js</vt:lpstr>
      <vt:lpstr>PowerPoint Presentation</vt:lpstr>
      <vt:lpstr>PowerPoint Presentation</vt:lpstr>
      <vt:lpstr>PowerPoint Presentation</vt:lpstr>
      <vt:lpstr>PowerPoint Presentation</vt:lpstr>
      <vt:lpstr>Monolithic sang Microservice</vt:lpstr>
      <vt:lpstr>Triết lý module hóa Node.js  phù hợp với Microservice</vt:lpstr>
      <vt:lpstr>PowerPoint Presentation</vt:lpstr>
      <vt:lpstr>     Cần mở rộng đến đâu,                               tách feature đến đó !</vt:lpstr>
      <vt:lpstr>Demo</vt:lpstr>
      <vt:lpstr>PowerPoint Presentation</vt:lpstr>
      <vt:lpstr>Để Arrowjs tiếp tục  phát triển và hữu ích? </vt:lpstr>
      <vt:lpstr>PowerPoint Presentation</vt:lpstr>
      <vt:lpstr>PowerPoint Presentation</vt:lpstr>
      <vt:lpstr>Lộ trình phát triển</vt:lpstr>
      <vt:lpstr>Tham khảo thêm</vt:lpstr>
      <vt:lpstr>Công cụ hay</vt:lpstr>
      <vt:lpstr>Thư viện tốt</vt:lpstr>
      <vt:lpstr>Chuyên cho Microservice</vt:lpstr>
      <vt:lpstr>Dịch vụ cloud trả phí &gt; giảm công sức code</vt:lpstr>
      <vt:lpstr>Node.js chống chỉ định &gt; cách xử lý</vt:lpstr>
      <vt:lpstr>Node.js vs Playframework  http://www.slideshare.net/brikis98/nodejs-vs-play-framework</vt:lpstr>
      <vt:lpstr>PowerPoint Presentation</vt:lpstr>
      <vt:lpstr>PowerPoint Presentation</vt:lpstr>
      <vt:lpstr>PowerPoint Presentation</vt:lpstr>
      <vt:lpstr>Golang bù đắp điểm yếu của JavaScript</vt:lpstr>
      <vt:lpstr>Con đường đi đến Node.js và Arrowjs.io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Trả lời câu hỏi</vt:lpstr>
      <vt:lpstr>PowerPoint Presentation</vt:lpstr>
      <vt:lpstr>PowerPoint Presentation</vt:lpstr>
      <vt:lpstr>PowerPoint Presentation</vt:lpstr>
      <vt:lpstr>PowerPoint Presentation</vt:lpstr>
      <vt:lpstr>Tạo server cho mobile app</vt:lpstr>
      <vt:lpstr>Best practices trong việc vận hành server chạy ứng dụng Node ?</vt:lpstr>
      <vt:lpstr>PowerPoint Presentation</vt:lpstr>
      <vt:lpstr>Arrow.js có giải quyết vấn đề flexible deployment (ví dụ deploy mà ko cần khởi động lại server) ko ? và giải quyết như thế nào nếu có  Dev time: sử dụng nodemon Production time:  - sửa template 50% không cần khởi động lại. - khởi động lúc traffic xuống thấp . Boot time của Node nhanh hơn Java web app rất nhiều</vt:lpstr>
      <vt:lpstr>Arrow.js có giải quyết vấn đề scalability ko ? và giải quyết như thế nào nếu có ? </vt:lpstr>
      <vt:lpstr>Những khó khăn trong việc scale hệ thống NodeJS ?  Distributed transaction </vt:lpstr>
      <vt:lpstr>Những hạn chế của NodeJS  1. Single thread xử lý long run task 2. weak type 3. weak OOP</vt:lpstr>
      <vt:lpstr>Những hạn chế của Arrowjs  1. BDD test chưa đủ 2. Giao diện cài đặt chưa dễ như WordPress 3. Chưa tối ưu cho React</vt:lpstr>
      <vt:lpstr>Kỹ thuật debugging thường sử dụng trong quá trình phát triển web framework / CMS trên NodeJS  1. console.log 2. Jetbrains web storm debug 3. winston 4. debug module</vt:lpstr>
      <vt:lpstr>Thời gian xây dựng  Arrow.js là bao lâu?  - Version 1:  1.5 tháng - Nâng cấp 1.x cùng Techmaster.vn 5 tháng - Version 2: 1 tháng</vt:lpstr>
      <vt:lpstr>Cách chọn( hoặc hướng phát triển) của framwork(hoặc cms) ở đây có phù hợp để đáp ứng tốt cho các dạng ứng dụng khác nhau. Ví dụ: như microservice và monolithic app. 1. Nếu tập trung cho monolithic app thì sẽ dư thừa tài nguyên sử dụng khi xây dựng microservice.  2. Nếu tập trung cho microservice  thì sẽ tốn kém khâu tích hợp khi xây dựng monolithic app. </vt:lpstr>
      <vt:lpstr>PowerPoint Presentation</vt:lpstr>
      <vt:lpstr>     Cần mở rộng đến đâu,                               tách feature đến đó !</vt:lpstr>
      <vt:lpstr>Xây dựng dựa trên framework có sẵn hoặc xây dựng mới đều bắt buộc sử dụng những plugin có sẵn(trường hợp không dùng có thể là hiếm có). Khi plugin có sẵn đó update liệu việc update cms có bị ảnh hưởng nhiều. Cách đảm bảo tính ổn định của framwork(cms).  Arrowjs dựa rất nhiều module Node.js Sẽ quy chuẩn spec cho feature và việc chuyển sang microservice ngay</vt:lpstr>
      <vt:lpstr>Để xây dựng một web framework hoàn chỉnh có cần phải sử dụng thêm các công nghệ khác không hay chỉ cần Node.js là đủ?  Monolithic App: Nginx + Node.js + Arrowjs  Microservice: cần bổ xung nhiều công cụ khác, kết hợp message queue, Java, Golang…</vt:lpstr>
      <vt:lpstr>Về mặt performance, Node.js có phù hợp để xây dựng những hệ thống phục vụ số lượng lớn người dùng hay không?  Phải kết hợp nhiều công nghệ khác, một mình Node.js chưa đủ</vt:lpstr>
      <vt:lpstr>Node.js có phù hợp để xây dựng các hệ thống đòi hỏi tính bảo mật cao như ngân hàng hay tài chính không?  Javascript open source Weak type Có thể kết hợp Node.js + Java hoặc Node.js + Go</vt:lpstr>
      <vt:lpstr>Làm sao để xây dựng website tối ưu nhất?  Cần tối ưu performance ? Back end: right architecture… Front end: uglify, minify, webpack, ajax, websocket</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02:</dc:title>
  <dc:creator>Cuong</dc:creator>
  <cp:lastModifiedBy>Jeremy Wall</cp:lastModifiedBy>
  <cp:revision>3999</cp:revision>
  <dcterms:created xsi:type="dcterms:W3CDTF">2010-08-13T13:59:12Z</dcterms:created>
  <dcterms:modified xsi:type="dcterms:W3CDTF">2015-11-29T16:38:18Z</dcterms:modified>
</cp:coreProperties>
</file>